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1"/>
  </p:sldMasterIdLst>
  <p:notesMasterIdLst>
    <p:notesMasterId r:id="rId39"/>
  </p:notesMasterIdLst>
  <p:handoutMasterIdLst>
    <p:handoutMasterId r:id="rId40"/>
  </p:handoutMasterIdLst>
  <p:sldIdLst>
    <p:sldId id="303" r:id="rId2"/>
    <p:sldId id="893" r:id="rId3"/>
    <p:sldId id="923" r:id="rId4"/>
    <p:sldId id="670" r:id="rId5"/>
    <p:sldId id="636" r:id="rId6"/>
    <p:sldId id="726" r:id="rId7"/>
    <p:sldId id="1164" r:id="rId8"/>
    <p:sldId id="1165" r:id="rId9"/>
    <p:sldId id="1166" r:id="rId10"/>
    <p:sldId id="1114" r:id="rId11"/>
    <p:sldId id="1115" r:id="rId12"/>
    <p:sldId id="1152" r:id="rId13"/>
    <p:sldId id="1167" r:id="rId14"/>
    <p:sldId id="1148" r:id="rId15"/>
    <p:sldId id="1149" r:id="rId16"/>
    <p:sldId id="1174" r:id="rId17"/>
    <p:sldId id="1175" r:id="rId18"/>
    <p:sldId id="1176" r:id="rId19"/>
    <p:sldId id="1178" r:id="rId20"/>
    <p:sldId id="1150" r:id="rId21"/>
    <p:sldId id="1190" r:id="rId22"/>
    <p:sldId id="1187" r:id="rId23"/>
    <p:sldId id="1188" r:id="rId24"/>
    <p:sldId id="1189" r:id="rId25"/>
    <p:sldId id="1151" r:id="rId26"/>
    <p:sldId id="1199" r:id="rId27"/>
    <p:sldId id="1200" r:id="rId28"/>
    <p:sldId id="1201" r:id="rId29"/>
    <p:sldId id="891" r:id="rId30"/>
    <p:sldId id="860" r:id="rId31"/>
    <p:sldId id="737" r:id="rId32"/>
    <p:sldId id="793" r:id="rId33"/>
    <p:sldId id="876" r:id="rId34"/>
    <p:sldId id="704" r:id="rId35"/>
    <p:sldId id="918" r:id="rId36"/>
    <p:sldId id="919" r:id="rId37"/>
    <p:sldId id="895" r:id="rId38"/>
  </p:sldIdLst>
  <p:sldSz cx="12192000" cy="6858000"/>
  <p:notesSz cx="6797675" cy="9928225"/>
  <p:defaultTextStyle>
    <a:defPPr>
      <a:defRPr lang="en-GB"/>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1pPr>
    <a:lvl2pPr marL="608013" indent="-1508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2pPr>
    <a:lvl3pPr marL="1217613" indent="-3032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3pPr>
    <a:lvl4pPr marL="1827213" indent="-4556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4pPr>
    <a:lvl5pPr marL="2436813" indent="-608013" algn="l" rtl="0" eaLnBrk="0" fontAlgn="base" hangingPunct="0">
      <a:spcBef>
        <a:spcPct val="0"/>
      </a:spcBef>
      <a:spcAft>
        <a:spcPct val="0"/>
      </a:spcAft>
      <a:defRPr sz="13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3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FF"/>
    <a:srgbClr val="FF3300"/>
    <a:srgbClr val="72AF2F"/>
    <a:srgbClr val="0066FF"/>
    <a:srgbClr val="FFFFCC"/>
    <a:srgbClr val="C1E442"/>
    <a:srgbClr val="C6D254"/>
    <a:srgbClr val="000000"/>
    <a:srgbClr val="5C88D0"/>
    <a:srgbClr val="2A6EA8"/>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1" autoAdjust="0"/>
    <p:restoredTop sz="97931" autoAdjust="0"/>
  </p:normalViewPr>
  <p:slideViewPr>
    <p:cSldViewPr snapToGrid="0">
      <p:cViewPr varScale="1">
        <p:scale>
          <a:sx n="116" d="100"/>
          <a:sy n="116" d="100"/>
        </p:scale>
        <p:origin x="102" y="102"/>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p:scale>
          <a:sx n="200" d="100"/>
          <a:sy n="200" d="100"/>
        </p:scale>
        <p:origin x="1428" y="-3630"/>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AA78BAD3-FC21-4679-B770-3EA085F20603}" type="datetime1">
              <a:rPr lang="en-US"/>
              <a:pPr>
                <a:defRPr/>
              </a:pPr>
              <a:t>9/5/2022</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817FF792-3EB9-44FA-9386-5606498586BD}" type="slidenum">
              <a:rPr lang="en-GB" altLang="en-US"/>
              <a:pPr>
                <a:defRPr/>
              </a:pPr>
              <a:t>‹#›</a:t>
            </a:fld>
            <a:endParaRPr lang="en-GB" altLang="en-US"/>
          </a:p>
        </p:txBody>
      </p:sp>
    </p:spTree>
    <p:extLst>
      <p:ext uri="{BB962C8B-B14F-4D97-AF65-F5344CB8AC3E}">
        <p14:creationId xmlns:p14="http://schemas.microsoft.com/office/powerpoint/2010/main" val="2131652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itchFamily="18" charset="0"/>
                <a:cs typeface="+mn-cs"/>
              </a:defRPr>
            </a:lvl1pPr>
          </a:lstStyle>
          <a:p>
            <a:pPr>
              <a:defRPr/>
            </a:pPr>
            <a:fld id="{BE730920-F8FB-4BAB-A0E2-B112E44812FA}" type="datetime1">
              <a:rPr lang="en-US"/>
              <a:pPr>
                <a:defRPr/>
              </a:pPr>
              <a:t>9/5/2022</a:t>
            </a:fld>
            <a:endParaRPr lang="en-US" dirty="0"/>
          </a:p>
        </p:txBody>
      </p:sp>
      <p:sp>
        <p:nvSpPr>
          <p:cNvPr id="4100"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itchFamily="18" charset="0"/>
                <a:cs typeface="+mn-cs"/>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27BB3565-DE1F-45E8-8B92-B6CEF3A5A934}" type="slidenum">
              <a:rPr lang="en-GB" altLang="en-US"/>
              <a:pPr>
                <a:defRPr/>
              </a:pPr>
              <a:t>‹#›</a:t>
            </a:fld>
            <a:endParaRPr lang="en-GB" altLang="en-US"/>
          </a:p>
        </p:txBody>
      </p:sp>
    </p:spTree>
    <p:extLst>
      <p:ext uri="{BB962C8B-B14F-4D97-AF65-F5344CB8AC3E}">
        <p14:creationId xmlns:p14="http://schemas.microsoft.com/office/powerpoint/2010/main" val="181783051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600" kern="1200">
        <a:solidFill>
          <a:schemeClr val="tx1"/>
        </a:solidFill>
        <a:latin typeface="Times New Roman" pitchFamily="18" charset="0"/>
        <a:ea typeface="+mn-ea"/>
        <a:cs typeface="+mn-cs"/>
      </a:defRPr>
    </a:lvl1pPr>
    <a:lvl2pPr marL="608013" algn="l" rtl="0" eaLnBrk="0" fontAlgn="base" hangingPunct="0">
      <a:spcBef>
        <a:spcPct val="30000"/>
      </a:spcBef>
      <a:spcAft>
        <a:spcPct val="0"/>
      </a:spcAft>
      <a:defRPr sz="1600" kern="1200">
        <a:solidFill>
          <a:schemeClr val="tx1"/>
        </a:solidFill>
        <a:latin typeface="Times New Roman" pitchFamily="18" charset="0"/>
        <a:ea typeface="+mn-ea"/>
        <a:cs typeface="+mn-cs"/>
      </a:defRPr>
    </a:lvl2pPr>
    <a:lvl3pPr marL="1217613" algn="l" rtl="0" eaLnBrk="0" fontAlgn="base" hangingPunct="0">
      <a:spcBef>
        <a:spcPct val="30000"/>
      </a:spcBef>
      <a:spcAft>
        <a:spcPct val="0"/>
      </a:spcAft>
      <a:defRPr sz="1600" kern="1200">
        <a:solidFill>
          <a:schemeClr val="tx1"/>
        </a:solidFill>
        <a:latin typeface="Times New Roman" pitchFamily="18" charset="0"/>
        <a:ea typeface="+mn-ea"/>
        <a:cs typeface="+mn-cs"/>
      </a:defRPr>
    </a:lvl3pPr>
    <a:lvl4pPr marL="1827213" algn="l" rtl="0" eaLnBrk="0" fontAlgn="base" hangingPunct="0">
      <a:spcBef>
        <a:spcPct val="30000"/>
      </a:spcBef>
      <a:spcAft>
        <a:spcPct val="0"/>
      </a:spcAft>
      <a:defRPr sz="1600" kern="1200">
        <a:solidFill>
          <a:schemeClr val="tx1"/>
        </a:solidFill>
        <a:latin typeface="Times New Roman" pitchFamily="18" charset="0"/>
        <a:ea typeface="+mn-ea"/>
        <a:cs typeface="+mn-cs"/>
      </a:defRPr>
    </a:lvl4pPr>
    <a:lvl5pPr marL="2436813" algn="l" rtl="0" eaLnBrk="0" fontAlgn="base" hangingPunct="0">
      <a:spcBef>
        <a:spcPct val="30000"/>
      </a:spcBef>
      <a:spcAft>
        <a:spcPct val="0"/>
      </a:spcAft>
      <a:defRPr sz="1600" kern="1200">
        <a:solidFill>
          <a:schemeClr val="tx1"/>
        </a:solidFill>
        <a:latin typeface="Times New Roman" pitchFamily="18" charset="0"/>
        <a:ea typeface="+mn-ea"/>
        <a:cs typeface="+mn-cs"/>
      </a:defRPr>
    </a:lvl5pPr>
    <a:lvl6pPr marL="3047924" algn="l" defTabSz="1219170" rtl="0" eaLnBrk="1" latinLnBrk="0" hangingPunct="1">
      <a:defRPr sz="1600" kern="1200">
        <a:solidFill>
          <a:schemeClr val="tx1"/>
        </a:solidFill>
        <a:latin typeface="+mn-lt"/>
        <a:ea typeface="+mn-ea"/>
        <a:cs typeface="+mn-cs"/>
      </a:defRPr>
    </a:lvl6pPr>
    <a:lvl7pPr marL="3657509" algn="l" defTabSz="1219170" rtl="0" eaLnBrk="1" latinLnBrk="0" hangingPunct="1">
      <a:defRPr sz="1600" kern="1200">
        <a:solidFill>
          <a:schemeClr val="tx1"/>
        </a:solidFill>
        <a:latin typeface="+mn-lt"/>
        <a:ea typeface="+mn-ea"/>
        <a:cs typeface="+mn-cs"/>
      </a:defRPr>
    </a:lvl7pPr>
    <a:lvl8pPr marL="4267093" algn="l" defTabSz="1219170" rtl="0" eaLnBrk="1" latinLnBrk="0" hangingPunct="1">
      <a:defRPr sz="1600" kern="1200">
        <a:solidFill>
          <a:schemeClr val="tx1"/>
        </a:solidFill>
        <a:latin typeface="+mn-lt"/>
        <a:ea typeface="+mn-ea"/>
        <a:cs typeface="+mn-cs"/>
      </a:defRPr>
    </a:lvl8pPr>
    <a:lvl9pPr marL="4876678" algn="l" defTabSz="1219170"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pPr>
                <a:spcBef>
                  <a:spcPct val="0"/>
                </a:spcBef>
              </a:pPr>
              <a:t>1</a:t>
            </a:fld>
            <a:endParaRPr lang="en-GB" altLang="en-US" sz="1200"/>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5452323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Rot="1" noChangeAspect="1" noChangeArrowheads="1" noTextEdit="1"/>
          </p:cNvSpPr>
          <p:nvPr>
            <p:ph type="sldImg"/>
          </p:nvPr>
        </p:nvSpPr>
        <p:spPr>
          <a:ln/>
        </p:spPr>
      </p:sp>
      <p:sp>
        <p:nvSpPr>
          <p:cNvPr id="76803"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410531219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4" name="Picture 10" descr="bubbles_ppt_cover.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930231849"/>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Tree>
    <p:extLst>
      <p:ext uri="{BB962C8B-B14F-4D97-AF65-F5344CB8AC3E}">
        <p14:creationId xmlns:p14="http://schemas.microsoft.com/office/powerpoint/2010/main" val="1623381228"/>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913046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45906354"/>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image" Target="../media/image4.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11113" y="6364288"/>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4" name="TextBox 13"/>
          <p:cNvSpPr txBox="1"/>
          <p:nvPr userDrawn="1"/>
        </p:nvSpPr>
        <p:spPr>
          <a:xfrm>
            <a:off x="11113" y="6502232"/>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33" spc="400" dirty="0">
                <a:solidFill>
                  <a:schemeClr val="bg1"/>
                </a:solidFill>
              </a:rPr>
              <a:t> </a:t>
            </a:r>
            <a:r>
              <a:rPr lang="en-GB" sz="1100" b="1" kern="1200" spc="300" dirty="0">
                <a:solidFill>
                  <a:schemeClr val="tx1"/>
                </a:solidFill>
                <a:latin typeface="Arial" panose="020B0604020202020204" pitchFamily="34" charset="0"/>
                <a:ea typeface="+mn-ea"/>
                <a:cs typeface="Arial" panose="020B0604020202020204" pitchFamily="34" charset="0"/>
              </a:rPr>
              <a:t>S5-225006, SA5#145e, </a:t>
            </a:r>
            <a:r>
              <a:rPr lang="en-US" sz="1100" b="1" kern="1200" spc="300" dirty="0">
                <a:solidFill>
                  <a:schemeClr val="tx1"/>
                </a:solidFill>
                <a:latin typeface="Arial" panose="020B0604020202020204" pitchFamily="34" charset="0"/>
                <a:ea typeface="+mn-ea"/>
                <a:cs typeface="Arial" panose="020B0604020202020204" pitchFamily="34" charset="0"/>
              </a:rPr>
              <a:t>e-meeting</a:t>
            </a:r>
            <a:r>
              <a:rPr lang="en-GB" sz="1100" b="1" kern="1200" spc="300" dirty="0">
                <a:solidFill>
                  <a:schemeClr val="tx1"/>
                </a:solidFill>
                <a:latin typeface="Arial" panose="020B0604020202020204" pitchFamily="34" charset="0"/>
                <a:ea typeface="+mn-ea"/>
                <a:cs typeface="Arial" panose="020B0604020202020204" pitchFamily="34" charset="0"/>
              </a:rPr>
              <a:t>, 15 </a:t>
            </a:r>
            <a:r>
              <a:rPr lang="en-US" sz="1100" b="1" kern="1200" spc="300" dirty="0">
                <a:solidFill>
                  <a:schemeClr val="tx1"/>
                </a:solidFill>
                <a:latin typeface="Arial" panose="020B0604020202020204" pitchFamily="34" charset="0"/>
                <a:ea typeface="+mn-ea"/>
                <a:cs typeface="Arial" panose="020B0604020202020204" pitchFamily="34" charset="0"/>
              </a:rPr>
              <a:t>– 24 </a:t>
            </a:r>
            <a:r>
              <a:rPr lang="en-US" altLang="zh-CN" sz="1100" b="1" kern="1200" spc="300" dirty="0">
                <a:solidFill>
                  <a:schemeClr val="tx1"/>
                </a:solidFill>
                <a:latin typeface="Arial" panose="020B0604020202020204" pitchFamily="34" charset="0"/>
                <a:ea typeface="+mn-ea"/>
                <a:cs typeface="Arial" panose="020B0604020202020204" pitchFamily="34" charset="0"/>
              </a:rPr>
              <a:t>August</a:t>
            </a:r>
            <a:r>
              <a:rPr lang="en-US" sz="1100" b="1" kern="1200" spc="300" dirty="0">
                <a:solidFill>
                  <a:schemeClr val="tx1"/>
                </a:solidFill>
                <a:latin typeface="Arial" panose="020B0604020202020204" pitchFamily="34" charset="0"/>
                <a:ea typeface="+mn-ea"/>
                <a:cs typeface="Arial" panose="020B0604020202020204" pitchFamily="34" charset="0"/>
              </a:rPr>
              <a:t> 2022</a:t>
            </a:r>
            <a:endParaRPr lang="en-GB" sz="1100" b="1" kern="1200" spc="300" dirty="0">
              <a:solidFill>
                <a:schemeClr val="tx1"/>
              </a:solidFill>
              <a:latin typeface="Arial" panose="020B0604020202020204" pitchFamily="34" charset="0"/>
              <a:ea typeface="+mn-ea"/>
              <a:cs typeface="Arial" panose="020B0604020202020204" pitchFamily="34" charset="0"/>
            </a:endParaRPr>
          </a:p>
          <a:p>
            <a:pPr>
              <a:defRPr/>
            </a:pPr>
            <a:endParaRPr lang="en-GB" sz="1067" b="1" spc="400" dirty="0">
              <a:solidFill>
                <a:schemeClr val="bg1"/>
              </a:solidFill>
            </a:endParaRPr>
          </a:p>
        </p:txBody>
      </p:sp>
      <p:sp>
        <p:nvSpPr>
          <p:cNvPr id="1030" name="Rectangle 15"/>
          <p:cNvSpPr>
            <a:spLocks noChangeArrowheads="1"/>
          </p:cNvSpPr>
          <p:nvPr userDrawn="1"/>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a:solidFill>
                  <a:schemeClr val="bg1"/>
                </a:solidFill>
              </a:rPr>
              <a:t>© 3GPP 2012</a:t>
            </a:r>
            <a:endParaRPr lang="en-GB" altLang="en-US" sz="1333"/>
          </a:p>
        </p:txBody>
      </p:sp>
      <p:pic>
        <p:nvPicPr>
          <p:cNvPr id="1031" name="Picture 10" descr="3GPP_TM_RD.jpg"/>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userDrawn="1"/>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a:t>
            </a:r>
            <a:r>
              <a:rPr lang="en-US" altLang="zh-CN" sz="1067" dirty="0"/>
              <a:t>22</a:t>
            </a:r>
            <a:endParaRPr lang="en-GB" altLang="en-US" sz="1067" dirty="0"/>
          </a:p>
        </p:txBody>
      </p:sp>
      <p:sp>
        <p:nvSpPr>
          <p:cNvPr id="12" name="Oval 11"/>
          <p:cNvSpPr/>
          <p:nvPr userDrawn="1"/>
        </p:nvSpPr>
        <p:spPr bwMode="auto">
          <a:xfrm>
            <a:off x="11079163" y="6364288"/>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a:p>
          <a:p>
            <a:pPr>
              <a:defRPr/>
            </a:pPr>
            <a:endParaRPr lang="en-GB" altLang="en-US" sz="1333"/>
          </a:p>
        </p:txBody>
      </p:sp>
    </p:spTree>
  </p:cSld>
  <p:clrMap bg1="lt1" tx1="dk1" bg2="lt2" tx2="dk2" accent1="accent1" accent2="accent2" accent3="accent3" accent4="accent4" accent5="accent5" accent6="accent6" hlink="hlink" folHlink="folHlink"/>
  <p:sldLayoutIdLst>
    <p:sldLayoutId id="2147483938" r:id="rId1"/>
    <p:sldLayoutId id="2147483936" r:id="rId2"/>
    <p:sldLayoutId id="2147483939" r:id="rId3"/>
    <p:sldLayoutId id="2147483944" r:id="rId4"/>
  </p:sldLayoutIdLst>
  <p:transition spd="slow"/>
  <p:timing>
    <p:tnLst>
      <p:par>
        <p:cTn id="1" dur="indefinite" restart="never" nodeType="tmRoot"/>
      </p:par>
    </p:tnLst>
  </p:timing>
  <p:hf hdr="0" ftr="0" dt="0"/>
  <p:txStyles>
    <p:title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p:titleStyle>
    <p:bodyStyle>
      <a:lvl1pPr marL="608013" indent="-608013" algn="l" rtl="0" eaLnBrk="0" fontAlgn="base" hangingPunct="0">
        <a:spcBef>
          <a:spcPct val="20000"/>
        </a:spcBef>
        <a:spcAft>
          <a:spcPct val="0"/>
        </a:spcAft>
        <a:buBlip>
          <a:blip r:embed="rId7"/>
        </a:buBlip>
        <a:defRPr sz="3700">
          <a:solidFill>
            <a:schemeClr val="tx1"/>
          </a:solidFill>
          <a:latin typeface="+mn-lt"/>
          <a:ea typeface="+mn-ea"/>
          <a:cs typeface="+mn-cs"/>
        </a:defRPr>
      </a:lvl1pPr>
      <a:lvl2pPr marL="989013" indent="-379413" algn="l" rtl="0" eaLnBrk="0" fontAlgn="base" hangingPunct="0">
        <a:spcBef>
          <a:spcPct val="20000"/>
        </a:spcBef>
        <a:spcAft>
          <a:spcPct val="0"/>
        </a:spcAft>
        <a:buClr>
          <a:srgbClr val="C00000"/>
        </a:buClr>
        <a:buBlip>
          <a:blip r:embed="rId8"/>
        </a:buBlip>
        <a:defRPr sz="3200">
          <a:solidFill>
            <a:schemeClr val="tx1"/>
          </a:solidFill>
          <a:latin typeface="+mn-lt"/>
        </a:defRPr>
      </a:lvl2pPr>
      <a:lvl3pPr marL="1522413" indent="-303213" algn="l" rtl="0" eaLnBrk="0" fontAlgn="base" hangingPunct="0">
        <a:spcBef>
          <a:spcPct val="20000"/>
        </a:spcBef>
        <a:spcAft>
          <a:spcPct val="0"/>
        </a:spcAft>
        <a:buBlip>
          <a:blip r:embed="rId9"/>
        </a:buBlip>
        <a:defRPr sz="2600">
          <a:solidFill>
            <a:schemeClr val="tx1"/>
          </a:solidFill>
          <a:latin typeface="+mn-lt"/>
        </a:defRPr>
      </a:lvl3pPr>
      <a:lvl4pPr marL="2132013" indent="-303213" algn="l" rtl="0" eaLnBrk="0" fontAlgn="base" hangingPunct="0">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0" fontAlgn="base" hangingPunct="0">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0" fontAlgn="base" hangingPunct="0">
        <a:spcBef>
          <a:spcPct val="20000"/>
        </a:spcBef>
        <a:spcAft>
          <a:spcPct val="0"/>
        </a:spcAft>
        <a:buFont typeface="Arial" charset="0"/>
        <a:buChar char="»"/>
        <a:defRPr sz="2133">
          <a:solidFill>
            <a:schemeClr val="tx1"/>
          </a:solidFill>
          <a:latin typeface="+mn-lt"/>
        </a:defRPr>
      </a:lvl6pPr>
      <a:lvl7pPr marL="3962301" indent="-304792" algn="l" rtl="0" eaLnBrk="0" fontAlgn="base" hangingPunct="0">
        <a:spcBef>
          <a:spcPct val="20000"/>
        </a:spcBef>
        <a:spcAft>
          <a:spcPct val="0"/>
        </a:spcAft>
        <a:buFont typeface="Arial" charset="0"/>
        <a:buChar char="»"/>
        <a:defRPr sz="2133">
          <a:solidFill>
            <a:schemeClr val="tx1"/>
          </a:solidFill>
          <a:latin typeface="+mn-lt"/>
        </a:defRPr>
      </a:lvl7pPr>
      <a:lvl8pPr marL="4571886" indent="-304792" algn="l" rtl="0" eaLnBrk="0" fontAlgn="base" hangingPunct="0">
        <a:spcBef>
          <a:spcPct val="20000"/>
        </a:spcBef>
        <a:spcAft>
          <a:spcPct val="0"/>
        </a:spcAft>
        <a:buFont typeface="Arial" charset="0"/>
        <a:buChar char="»"/>
        <a:defRPr sz="2133">
          <a:solidFill>
            <a:schemeClr val="tx1"/>
          </a:solidFill>
          <a:latin typeface="+mn-lt"/>
        </a:defRPr>
      </a:lvl8pPr>
      <a:lvl9pPr marL="5181470" indent="-304792"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hyperlink" Target="ftp://ftp.3gpp.org/information/WorkPlan" TargetMode="Externa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8" Type="http://schemas.openxmlformats.org/officeDocument/2006/relationships/hyperlink" Target="file:///D:\2022&#24180;&#24037;&#20316;\&#26631;&#20934;&#24037;&#20316;\3GPP\SA5#145e\docs\S5-225175.zip" TargetMode="External"/><Relationship Id="rId3" Type="http://schemas.openxmlformats.org/officeDocument/2006/relationships/hyperlink" Target="file:///D:\2022&#24180;&#24037;&#20316;\&#26631;&#20934;&#24037;&#20316;\3GPP\SA5#145e\docs\S5-225327.zip" TargetMode="External"/><Relationship Id="rId7" Type="http://schemas.openxmlformats.org/officeDocument/2006/relationships/hyperlink" Target="file:///D:\2022&#24180;&#24037;&#20316;\&#26631;&#20934;&#24037;&#20316;\3GPP\SA5#145e\docs\S5-225176.zip" TargetMode="External"/><Relationship Id="rId2" Type="http://schemas.openxmlformats.org/officeDocument/2006/relationships/hyperlink" Target="file:///D:\2022&#24180;&#24037;&#20316;\&#26631;&#20934;&#24037;&#20316;\3GPP\SA5#145e\docs\S5-225331.zip" TargetMode="External"/><Relationship Id="rId1" Type="http://schemas.openxmlformats.org/officeDocument/2006/relationships/slideLayout" Target="../slideLayouts/slideLayout3.xml"/><Relationship Id="rId6" Type="http://schemas.openxmlformats.org/officeDocument/2006/relationships/hyperlink" Target="file:///D:\2022&#24180;&#24037;&#20316;\&#26631;&#20934;&#24037;&#20316;\3GPP\SA5#145e\docs\S5-225135.zip" TargetMode="External"/><Relationship Id="rId5" Type="http://schemas.openxmlformats.org/officeDocument/2006/relationships/hyperlink" Target="file:///D:\2022&#24180;&#24037;&#20316;\&#26631;&#20934;&#24037;&#20316;\3GPP\SA5#145e\docs\S5-225328.zip" TargetMode="External"/><Relationship Id="rId4" Type="http://schemas.openxmlformats.org/officeDocument/2006/relationships/hyperlink" Target="file:///D:\2022&#24180;&#24037;&#20316;\&#26631;&#20934;&#24037;&#20316;\3GPP\SA5#145e\docs\S5-225332.zip"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2" Type="http://schemas.openxmlformats.org/officeDocument/2006/relationships/hyperlink" Target="https://www.3gpp.org/ftp/Email_Discussions/SA5/OAM%20rapporteur%20calls/Rapporteur%20call%20#145e" TargetMode="Externa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35.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2054990" y="2501576"/>
            <a:ext cx="8621712" cy="1468438"/>
          </a:xfrm>
        </p:spPr>
        <p:txBody>
          <a:bodyPr>
            <a:noAutofit/>
          </a:bodyPr>
          <a:lstStyle/>
          <a:p>
            <a:pPr>
              <a:defRPr/>
            </a:pPr>
            <a:r>
              <a:rPr lang="en-GB" sz="4800" b="1" i="1" dirty="0">
                <a:effectLst>
                  <a:outerShdw blurRad="38100" dist="38100" dir="2700000" algn="tl">
                    <a:srgbClr val="C0C0C0"/>
                  </a:outerShdw>
                </a:effectLst>
              </a:rPr>
              <a:t>  </a:t>
            </a:r>
            <a:r>
              <a:rPr lang="en-GB" sz="4800" dirty="0"/>
              <a:t/>
            </a:r>
            <a:br>
              <a:rPr lang="en-GB" sz="4800" dirty="0"/>
            </a:br>
            <a:r>
              <a:rPr lang="en-GB" sz="4800" dirty="0"/>
              <a:t> </a:t>
            </a:r>
            <a:r>
              <a:rPr lang="en-GB" altLang="zh-CN" sz="4800" b="1" dirty="0"/>
              <a:t>SA5 OAM&amp;P Exec Report</a:t>
            </a:r>
            <a:r>
              <a:rPr lang="en-GB" sz="4800" b="1" i="1" dirty="0"/>
              <a:t/>
            </a:r>
            <a:br>
              <a:rPr lang="en-GB" sz="4800" b="1" i="1" dirty="0"/>
            </a:br>
            <a:r>
              <a:rPr lang="fr-FR" sz="2400" dirty="0">
                <a:latin typeface="Arial" pitchFamily="34" charset="0"/>
              </a:rPr>
              <a:t>SA5#145e, 15 – 24 </a:t>
            </a:r>
            <a:r>
              <a:rPr lang="en-US" altLang="zh-CN" sz="2400" dirty="0">
                <a:latin typeface="Arial" pitchFamily="34" charset="0"/>
              </a:rPr>
              <a:t>August</a:t>
            </a:r>
            <a:r>
              <a:rPr lang="en-US" sz="2400" dirty="0">
                <a:latin typeface="Arial" pitchFamily="34" charset="0"/>
              </a:rPr>
              <a:t>, 2022</a:t>
            </a:r>
            <a:r>
              <a:rPr lang="fr-FR" sz="2400" dirty="0">
                <a:latin typeface="Arial" pitchFamily="34" charset="0"/>
              </a:rPr>
              <a:t/>
            </a:r>
            <a:br>
              <a:rPr lang="fr-FR" sz="2400" dirty="0">
                <a:latin typeface="Arial" pitchFamily="34" charset="0"/>
              </a:rPr>
            </a:br>
            <a:r>
              <a:rPr lang="en-US" sz="2400" dirty="0">
                <a:latin typeface="Arial" pitchFamily="34" charset="0"/>
              </a:rPr>
              <a:t>e-meeting</a:t>
            </a:r>
            <a:r>
              <a:rPr lang="fr-FR" sz="2400" dirty="0">
                <a:latin typeface="Arial" pitchFamily="34" charset="0"/>
              </a:rPr>
              <a:t> </a:t>
            </a:r>
            <a:endParaRPr lang="en-GB" sz="4800" dirty="0">
              <a:effectLst>
                <a:outerShdw blurRad="38100" dist="38100" dir="2700000" algn="tl">
                  <a:srgbClr val="C0C0C0"/>
                </a:outerShdw>
              </a:effectLst>
            </a:endParaRPr>
          </a:p>
        </p:txBody>
      </p:sp>
      <p:sp>
        <p:nvSpPr>
          <p:cNvPr id="6147" name="Subtitle 6"/>
          <p:cNvSpPr>
            <a:spLocks noGrp="1"/>
          </p:cNvSpPr>
          <p:nvPr>
            <p:ph type="subTitle" idx="1"/>
          </p:nvPr>
        </p:nvSpPr>
        <p:spPr>
          <a:xfrm>
            <a:off x="2054990" y="4523069"/>
            <a:ext cx="8534400" cy="1752600"/>
          </a:xfrm>
        </p:spPr>
        <p:txBody>
          <a:bodyPr/>
          <a:lstStyle/>
          <a:p>
            <a:pPr>
              <a:lnSpc>
                <a:spcPct val="80000"/>
              </a:lnSpc>
            </a:pPr>
            <a:r>
              <a:rPr lang="en-US" altLang="en-US" sz="2667" dirty="0"/>
              <a:t/>
            </a:r>
            <a:br>
              <a:rPr lang="en-US" altLang="en-US" sz="2667" dirty="0"/>
            </a:br>
            <a:r>
              <a:rPr lang="en-US" altLang="en-US" sz="2400" dirty="0">
                <a:latin typeface="Arial" charset="0"/>
              </a:rPr>
              <a:t>Zou Lan, </a:t>
            </a:r>
            <a:r>
              <a:rPr lang="en-GB" altLang="zh-CN" sz="2400" dirty="0">
                <a:latin typeface="Arial" charset="0"/>
              </a:rPr>
              <a:t>SA5 Vice-Chair, </a:t>
            </a:r>
            <a:r>
              <a:rPr lang="en-US" altLang="zh-CN" sz="2400" dirty="0">
                <a:latin typeface="Arial" charset="0"/>
              </a:rPr>
              <a:t>HUAWEI</a:t>
            </a:r>
            <a:endParaRPr lang="en-US" altLang="en-US" sz="2400" dirty="0">
              <a:latin typeface="Arial" charset="0"/>
            </a:endParaRPr>
          </a:p>
          <a:p>
            <a:pPr>
              <a:lnSpc>
                <a:spcPct val="80000"/>
              </a:lnSpc>
            </a:pPr>
            <a:r>
              <a:rPr lang="en-US" altLang="en-US" sz="2400" dirty="0">
                <a:latin typeface="Arial" charset="0"/>
              </a:rPr>
              <a:t>Thomas Tovinger, SA5 Chair, </a:t>
            </a:r>
            <a:r>
              <a:rPr lang="en-US" altLang="zh-CN" sz="2400" dirty="0">
                <a:latin typeface="Arial" charset="0"/>
              </a:rPr>
              <a:t>ERICSSON</a:t>
            </a:r>
          </a:p>
          <a:p>
            <a:pPr>
              <a:lnSpc>
                <a:spcPct val="80000"/>
              </a:lnSpc>
            </a:pPr>
            <a:r>
              <a:rPr lang="en-US" altLang="zh-CN" sz="2400" dirty="0">
                <a:latin typeface="Arial" charset="0"/>
              </a:rPr>
              <a:t>Mirko Cano Soveri, MCC</a:t>
            </a:r>
          </a:p>
        </p:txBody>
      </p:sp>
    </p:spTree>
  </p:cSld>
  <p:clrMapOvr>
    <a:masterClrMapping/>
  </p:clrMapOvr>
  <p:transition spd="slow">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52463" y="0"/>
            <a:ext cx="9102725" cy="1143000"/>
          </a:xfrm>
        </p:spPr>
        <p:txBody>
          <a:bodyPr/>
          <a:lstStyle/>
          <a:p>
            <a:r>
              <a:rPr lang="en-GB" altLang="en-US" sz="2800" dirty="0" smtClean="0"/>
              <a:t>Summary - SA5 </a:t>
            </a:r>
            <a:r>
              <a:rPr lang="en-US" altLang="zh-CN" sz="2800" dirty="0" smtClean="0"/>
              <a:t>Rel-18 WI </a:t>
            </a:r>
            <a:r>
              <a:rPr lang="en-GB" altLang="en-US" sz="2800" dirty="0" smtClean="0"/>
              <a:t>progress</a:t>
            </a:r>
            <a:endParaRPr lang="en-US" altLang="en-US" sz="2800" dirty="0"/>
          </a:p>
        </p:txBody>
      </p:sp>
      <p:graphicFrame>
        <p:nvGraphicFramePr>
          <p:cNvPr id="6" name="Table 5">
            <a:extLst>
              <a:ext uri="{FF2B5EF4-FFF2-40B4-BE49-F238E27FC236}">
                <a16:creationId xmlns:a16="http://schemas.microsoft.com/office/drawing/2014/main" xmlns="" id="{D8F42FF3-0490-47F9-A60A-62E42DC88CAC}"/>
              </a:ext>
            </a:extLst>
          </p:cNvPr>
          <p:cNvGraphicFramePr>
            <a:graphicFrameLocks noGrp="1"/>
          </p:cNvGraphicFramePr>
          <p:nvPr>
            <p:extLst>
              <p:ext uri="{D42A27DB-BD31-4B8C-83A1-F6EECF244321}">
                <p14:modId xmlns:p14="http://schemas.microsoft.com/office/powerpoint/2010/main" val="3071630974"/>
              </p:ext>
            </p:extLst>
          </p:nvPr>
        </p:nvGraphicFramePr>
        <p:xfrm>
          <a:off x="238897" y="777113"/>
          <a:ext cx="11664776" cy="5526294"/>
        </p:xfrm>
        <a:graphic>
          <a:graphicData uri="http://schemas.openxmlformats.org/drawingml/2006/table">
            <a:tbl>
              <a:tblPr firstRow="1" firstCol="1" bandRow="1">
                <a:tableStyleId>{F5AB1C69-6EDB-4FF4-983F-18BD219EF322}</a:tableStyleId>
              </a:tblPr>
              <a:tblGrid>
                <a:gridCol w="466168">
                  <a:extLst>
                    <a:ext uri="{9D8B030D-6E8A-4147-A177-3AD203B41FA5}">
                      <a16:colId xmlns:a16="http://schemas.microsoft.com/office/drawing/2014/main" xmlns="" val="20000"/>
                    </a:ext>
                  </a:extLst>
                </a:gridCol>
                <a:gridCol w="2397435">
                  <a:extLst>
                    <a:ext uri="{9D8B030D-6E8A-4147-A177-3AD203B41FA5}">
                      <a16:colId xmlns:a16="http://schemas.microsoft.com/office/drawing/2014/main" xmlns="" val="20001"/>
                    </a:ext>
                  </a:extLst>
                </a:gridCol>
                <a:gridCol w="620011">
                  <a:extLst>
                    <a:ext uri="{9D8B030D-6E8A-4147-A177-3AD203B41FA5}">
                      <a16:colId xmlns:a16="http://schemas.microsoft.com/office/drawing/2014/main" xmlns="" val="20002"/>
                    </a:ext>
                  </a:extLst>
                </a:gridCol>
                <a:gridCol w="544223">
                  <a:extLst>
                    <a:ext uri="{9D8B030D-6E8A-4147-A177-3AD203B41FA5}">
                      <a16:colId xmlns:a16="http://schemas.microsoft.com/office/drawing/2014/main" xmlns="" val="20003"/>
                    </a:ext>
                  </a:extLst>
                </a:gridCol>
                <a:gridCol w="300867">
                  <a:extLst>
                    <a:ext uri="{9D8B030D-6E8A-4147-A177-3AD203B41FA5}">
                      <a16:colId xmlns:a16="http://schemas.microsoft.com/office/drawing/2014/main" xmlns="" val="20004"/>
                    </a:ext>
                  </a:extLst>
                </a:gridCol>
                <a:gridCol w="903072">
                  <a:extLst>
                    <a:ext uri="{9D8B030D-6E8A-4147-A177-3AD203B41FA5}">
                      <a16:colId xmlns:a16="http://schemas.microsoft.com/office/drawing/2014/main" xmlns="" val="20005"/>
                    </a:ext>
                  </a:extLst>
                </a:gridCol>
                <a:gridCol w="543697">
                  <a:extLst>
                    <a:ext uri="{9D8B030D-6E8A-4147-A177-3AD203B41FA5}">
                      <a16:colId xmlns:a16="http://schemas.microsoft.com/office/drawing/2014/main" xmlns="" val="20006"/>
                    </a:ext>
                  </a:extLst>
                </a:gridCol>
                <a:gridCol w="527222">
                  <a:extLst>
                    <a:ext uri="{9D8B030D-6E8A-4147-A177-3AD203B41FA5}">
                      <a16:colId xmlns:a16="http://schemas.microsoft.com/office/drawing/2014/main" xmlns="" val="20007"/>
                    </a:ext>
                  </a:extLst>
                </a:gridCol>
                <a:gridCol w="775911">
                  <a:extLst>
                    <a:ext uri="{9D8B030D-6E8A-4147-A177-3AD203B41FA5}">
                      <a16:colId xmlns:a16="http://schemas.microsoft.com/office/drawing/2014/main" xmlns="" val="20008"/>
                    </a:ext>
                  </a:extLst>
                </a:gridCol>
                <a:gridCol w="977878"/>
                <a:gridCol w="902073"/>
                <a:gridCol w="902073"/>
                <a:gridCol w="902073"/>
                <a:gridCol w="902073"/>
              </a:tblGrid>
              <a:tr h="241998">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smtClean="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smtClean="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WID</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xmlns="" val="10000"/>
                  </a:ext>
                </a:extLst>
              </a:tr>
              <a:tr h="336607">
                <a:tc>
                  <a:txBody>
                    <a:bodyPr/>
                    <a:lstStyle/>
                    <a:p>
                      <a:pPr algn="l" fontAlgn="t"/>
                      <a:r>
                        <a:rPr lang="en-US" sz="1000" b="0" i="0" u="none" strike="noStrike" dirty="0">
                          <a:solidFill>
                            <a:srgbClr val="000000"/>
                          </a:solidFill>
                          <a:effectLst/>
                          <a:latin typeface="+mn-lt"/>
                        </a:rPr>
                        <a:t>940030</a:t>
                      </a:r>
                    </a:p>
                  </a:txBody>
                  <a:tcPr marL="6350" marR="6350" marT="6350" marB="0"/>
                </a:tc>
                <a:tc>
                  <a:txBody>
                    <a:bodyPr/>
                    <a:lstStyle/>
                    <a:p>
                      <a:pPr algn="l" fontAlgn="t"/>
                      <a:r>
                        <a:rPr lang="en-US" sz="10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1000" b="0" i="0" u="none" strike="noStrike">
                          <a:solidFill>
                            <a:srgbClr val="000000"/>
                          </a:solidFill>
                          <a:effectLst/>
                          <a:latin typeface="+mn-lt"/>
                        </a:rPr>
                        <a:t>RANSC</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algn="l" fontAlgn="t"/>
                      <a:r>
                        <a:rPr lang="en-US" sz="1000" b="0" i="0" u="none" strike="noStrike" dirty="0" smtClean="0">
                          <a:solidFill>
                            <a:srgbClr val="000000"/>
                          </a:solidFill>
                          <a:effectLst/>
                          <a:latin typeface="+mn-lt"/>
                        </a:rPr>
                        <a:t>SA#100 (June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5%</a:t>
                      </a:r>
                    </a:p>
                  </a:txBody>
                  <a:tcPr marL="6350" marR="635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i="0" u="none" strike="noStrike" kern="1200" dirty="0" smtClean="0">
                          <a:solidFill>
                            <a:srgbClr val="0000FF"/>
                          </a:solidFill>
                          <a:effectLst/>
                          <a:latin typeface="+mn-lt"/>
                          <a:ea typeface="+mn-ea"/>
                          <a:cs typeface="+mn-cs"/>
                        </a:rPr>
                        <a:t>5%</a:t>
                      </a:r>
                    </a:p>
                    <a:p>
                      <a:pPr algn="ct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smtClean="0">
                          <a:solidFill>
                            <a:srgbClr val="FF0000"/>
                          </a:solidFill>
                          <a:effectLst/>
                          <a:latin typeface="+mn-lt"/>
                          <a:ea typeface="+mn-ea"/>
                          <a:cs typeface="Arial" panose="020B0604020202020204" pitchFamily="34" charset="0"/>
                        </a:rPr>
                        <a:t>0-&gt;5-&gt;5-&gt;5%</a:t>
                      </a:r>
                      <a:endParaRPr lang="zh-CN" altLang="zh-CN" sz="900" kern="1200" dirty="0" smtClean="0">
                        <a:solidFill>
                          <a:srgbClr val="FF0000"/>
                        </a:solidFill>
                        <a:effectLst/>
                        <a:latin typeface="+mn-lt"/>
                        <a:ea typeface="+mn-ea"/>
                        <a:cs typeface="Arial" panose="020B0604020202020204" pitchFamily="34" charset="0"/>
                      </a:endParaRPr>
                    </a:p>
                    <a:p>
                      <a:pPr marL="0" algn="ctr" defTabSz="1219170" rtl="0" eaLnBrk="1" latinLnBrk="0" hangingPunct="1">
                        <a:lnSpc>
                          <a:spcPct val="107000"/>
                        </a:lnSpc>
                        <a:spcAft>
                          <a:spcPts val="800"/>
                        </a:spcAft>
                      </a:pPr>
                      <a:endParaRPr lang="en-GB" sz="9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SP-211431</a:t>
                      </a:r>
                      <a:endParaRPr lang="en-GB" altLang="zh-CN" sz="900" b="0" i="0" u="none" strike="noStrike" kern="1200" dirty="0" smtClean="0">
                        <a:solidFill>
                          <a:srgbClr val="FF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28.313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a:t>
                      </a:r>
                      <a:r>
                        <a:rPr lang="en-US" altLang="zh-CN" sz="900" kern="1200" dirty="0" smtClean="0">
                          <a:solidFill>
                            <a:srgbClr val="000000"/>
                          </a:solidFill>
                          <a:effectLst/>
                          <a:latin typeface="+mn-lt"/>
                          <a:ea typeface="+mn-ea"/>
                          <a:cs typeface="Arial" panose="020B0604020202020204" pitchFamily="34" charset="0"/>
                        </a:rPr>
                        <a:t>, 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xmlns="" val="3324002326"/>
                  </a:ext>
                </a:extLst>
              </a:tr>
              <a:tr h="692064">
                <a:tc>
                  <a:txBody>
                    <a:bodyPr/>
                    <a:lstStyle/>
                    <a:p>
                      <a:pPr algn="l"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mn-lt"/>
                          <a:ea typeface="+mn-ea"/>
                          <a:cs typeface="+mn-cs"/>
                        </a:rPr>
                        <a:t>SA#98(Dec </a:t>
                      </a:r>
                      <a:r>
                        <a:rPr lang="en-US" altLang="zh-CN" sz="1000" b="0" i="0" u="none" strike="noStrike" kern="1200" dirty="0">
                          <a:solidFill>
                            <a:srgbClr val="000000"/>
                          </a:solidFill>
                          <a:effectLst/>
                          <a:latin typeface="+mn-lt"/>
                          <a:ea typeface="+mn-ea"/>
                          <a:cs typeface="+mn-cs"/>
                        </a:rPr>
                        <a:t>2022</a:t>
                      </a:r>
                      <a:r>
                        <a:rPr lang="en-US" altLang="zh-CN" sz="1000" b="0" i="0" u="none" strike="noStrike" kern="1200" dirty="0" smtClean="0">
                          <a:solidFill>
                            <a:srgbClr val="000000"/>
                          </a:solidFill>
                          <a:effectLst/>
                          <a:latin typeface="+mn-lt"/>
                          <a:ea typeface="+mn-ea"/>
                          <a:cs typeface="+mn-cs"/>
                        </a:rPr>
                        <a:t>) -&gt;</a:t>
                      </a:r>
                      <a:r>
                        <a:rPr lang="en-US" altLang="zh-CN" sz="1000" b="1" i="0" u="none" strike="noStrike" kern="1200" dirty="0" smtClean="0">
                          <a:solidFill>
                            <a:srgbClr val="0000FF"/>
                          </a:solidFill>
                          <a:effectLst/>
                          <a:latin typeface="+mn-lt"/>
                          <a:ea typeface="+mn-ea"/>
                          <a:cs typeface="+mn-cs"/>
                        </a:rPr>
                        <a:t> SA#100</a:t>
                      </a:r>
                      <a:r>
                        <a:rPr lang="en-US" altLang="zh-CN" sz="1000" b="1" i="0" u="none" strike="noStrike" kern="1200" baseline="0" dirty="0" smtClean="0">
                          <a:solidFill>
                            <a:srgbClr val="0000FF"/>
                          </a:solidFill>
                          <a:effectLst/>
                          <a:latin typeface="+mn-lt"/>
                          <a:ea typeface="+mn-ea"/>
                          <a:cs typeface="+mn-cs"/>
                        </a:rPr>
                        <a:t> (</a:t>
                      </a:r>
                      <a:r>
                        <a:rPr lang="en-US" altLang="zh-CN" sz="1000" b="1" i="0" u="none" strike="noStrike" kern="1200" dirty="0" smtClean="0">
                          <a:solidFill>
                            <a:srgbClr val="0000FF"/>
                          </a:solidFill>
                          <a:effectLst/>
                          <a:latin typeface="+mn-lt"/>
                          <a:ea typeface="+mn-ea"/>
                          <a:cs typeface="+mn-cs"/>
                        </a:rPr>
                        <a:t>Jun 2023</a:t>
                      </a:r>
                      <a:r>
                        <a:rPr lang="en-US" altLang="zh-CN" sz="1000" b="1" i="0" u="none" strike="noStrike" kern="1200" baseline="0" dirty="0" smtClean="0">
                          <a:solidFill>
                            <a:srgbClr val="0000FF"/>
                          </a:solidFill>
                          <a:effectLst/>
                          <a:latin typeface="+mn-lt"/>
                          <a:ea typeface="+mn-ea"/>
                          <a:cs typeface="+mn-cs"/>
                        </a:rPr>
                        <a:t>)</a:t>
                      </a:r>
                      <a:endParaRPr lang="zh-CN" sz="1000" b="1" i="0" u="none" strike="noStrike" kern="1200" dirty="0">
                        <a:solidFill>
                          <a:srgbClr val="0000FF"/>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35%</a:t>
                      </a:r>
                    </a:p>
                  </a:txBody>
                  <a:tcPr marL="6350" marR="6350" marT="0" marB="0"/>
                </a:tc>
                <a:tc>
                  <a:txBody>
                    <a:bodyPr/>
                    <a:lstStyle/>
                    <a:p>
                      <a:pPr marL="0" algn="ctr" defTabSz="1219170" rtl="0" eaLnBrk="1" fontAlgn="t" latinLnBrk="0" hangingPunct="1">
                        <a:lnSpc>
                          <a:spcPct val="100000"/>
                        </a:lnSpc>
                        <a:spcAft>
                          <a:spcPts val="0"/>
                        </a:spcAft>
                      </a:pPr>
                      <a:r>
                        <a:rPr lang="en-GB" sz="1000" b="0" i="0" u="none" strike="noStrike" kern="1200" dirty="0" smtClean="0">
                          <a:solidFill>
                            <a:srgbClr val="0000FF"/>
                          </a:solidFill>
                          <a:effectLst/>
                          <a:latin typeface="+mn-lt"/>
                          <a:ea typeface="+mn-ea"/>
                          <a:cs typeface="+mn-cs"/>
                        </a:rPr>
                        <a:t>45%</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0-&gt;15-&gt;35-</a:t>
                      </a:r>
                      <a:r>
                        <a:rPr lang="en-US" altLang="zh-CN" sz="1000" kern="1200" dirty="0">
                          <a:solidFill>
                            <a:srgbClr val="000000"/>
                          </a:solidFill>
                          <a:effectLst/>
                          <a:latin typeface="+mn-lt"/>
                          <a:ea typeface="宋体" panose="02010600030101010101" pitchFamily="2" charset="-122"/>
                          <a:cs typeface="Arial" panose="020B0604020202020204" pitchFamily="34" charset="0"/>
                        </a:rPr>
                        <a:t>&gt;45%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SP-211449</a:t>
                      </a: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en-US" sz="1000" b="0" kern="1200" dirty="0">
                        <a:solidFill>
                          <a:schemeClr val="dk1"/>
                        </a:solidFill>
                        <a:effectLst/>
                        <a:latin typeface="+mn-lt"/>
                        <a:ea typeface="+mn-ea"/>
                        <a:cs typeface="Arial" panose="020B0604020202020204" pitchFamily="34" charset="0"/>
                      </a:endParaRPr>
                    </a:p>
                  </a:txBody>
                  <a:tcPr marL="9525" marR="9525" marT="9525" marB="9525"/>
                </a:tc>
              </a:tr>
              <a:tr h="508950">
                <a:tc>
                  <a:txBody>
                    <a:bodyPr/>
                    <a:lstStyle/>
                    <a:p>
                      <a:pPr algn="l" fontAlgn="t"/>
                      <a:r>
                        <a:rPr lang="en-US" sz="1000" b="0" i="0" u="none" strike="noStrike" dirty="0">
                          <a:solidFill>
                            <a:srgbClr val="000000"/>
                          </a:solidFill>
                          <a:effectLst/>
                          <a:latin typeface="+mn-lt"/>
                        </a:rPr>
                        <a:t>950031</a:t>
                      </a:r>
                    </a:p>
                  </a:txBody>
                  <a:tcPr marL="6350" marR="6350" marT="6350" marB="0"/>
                </a:tc>
                <a:tc>
                  <a:txBody>
                    <a:bodyPr/>
                    <a:lstStyle/>
                    <a:p>
                      <a:pPr algn="l" fontAlgn="t"/>
                      <a:r>
                        <a:rPr lang="en-US" sz="1000" b="0" i="0" u="none" strike="noStrike" dirty="0">
                          <a:solidFill>
                            <a:schemeClr val="tx1"/>
                          </a:solidFill>
                          <a:effectLst/>
                          <a:latin typeface="+mn-lt"/>
                        </a:rPr>
                        <a:t>Additional NRM features phase 2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algn="l" defTabSz="1219170" rtl="0" eaLnBrk="1" fontAlgn="t" latinLnBrk="0" hangingPunct="1">
                        <a:lnSpc>
                          <a:spcPct val="150000"/>
                        </a:lnSpc>
                        <a:spcAft>
                          <a:spcPts val="0"/>
                        </a:spcAft>
                      </a:pPr>
                      <a:r>
                        <a:rPr lang="en-US" altLang="zh-CN" sz="1000" b="0" i="0" u="none" strike="noStrike" kern="1200" dirty="0">
                          <a:solidFill>
                            <a:srgbClr val="000000"/>
                          </a:solidFill>
                          <a:effectLst/>
                          <a:latin typeface="+mn-lt"/>
                          <a:ea typeface="+mn-ea"/>
                          <a:cs typeface="+mn-cs"/>
                        </a:rPr>
                        <a:t>SA#99(Mar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7%</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0-&gt;5-&gt;7-</a:t>
                      </a:r>
                      <a:r>
                        <a:rPr lang="en-US" altLang="zh-CN" sz="1000" kern="1200" dirty="0">
                          <a:solidFill>
                            <a:srgbClr val="000000"/>
                          </a:solidFill>
                          <a:effectLst/>
                          <a:latin typeface="+mn-lt"/>
                          <a:ea typeface="宋体" panose="02010600030101010101" pitchFamily="2" charset="-122"/>
                          <a:cs typeface="Arial" panose="020B0604020202020204" pitchFamily="34" charset="0"/>
                        </a:rPr>
                        <a:t>&gt;10% </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-&gt;</a:t>
                      </a:r>
                      <a:r>
                        <a:rPr lang="en-US" altLang="zh-CN" sz="1000" kern="1200" baseline="0" dirty="0" smtClean="0">
                          <a:solidFill>
                            <a:srgbClr val="000000"/>
                          </a:solidFill>
                          <a:effectLst/>
                          <a:latin typeface="+mn-lt"/>
                          <a:ea typeface="宋体" panose="02010600030101010101" pitchFamily="2" charset="-122"/>
                          <a:cs typeface="Arial" panose="020B0604020202020204" pitchFamily="34" charset="0"/>
                        </a:rPr>
                        <a:t> </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30%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SP-220351</a:t>
                      </a: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Nokia, Nokia Shanghai Bell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tr>
              <a:tr h="522414">
                <a:tc>
                  <a:txBody>
                    <a:bodyPr/>
                    <a:lstStyle/>
                    <a:p>
                      <a:pPr algn="l"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rgbClr val="000000"/>
                          </a:solidFill>
                          <a:effectLst/>
                          <a:latin typeface="+mn-lt"/>
                        </a:rPr>
                        <a:t>eECM</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10%</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smtClean="0">
                          <a:solidFill>
                            <a:srgbClr val="0000FF"/>
                          </a:solidFill>
                          <a:effectLst/>
                          <a:latin typeface="+mn-lt"/>
                          <a:ea typeface="+mn-ea"/>
                          <a:cs typeface="+mn-cs"/>
                        </a:rPr>
                        <a:t>35%</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smtClean="0">
                          <a:solidFill>
                            <a:srgbClr val="000000"/>
                          </a:solidFill>
                          <a:effectLst/>
                          <a:latin typeface="+mn-lt"/>
                          <a:ea typeface="+mn-ea"/>
                          <a:cs typeface="Arial" panose="020B0604020202020204" pitchFamily="34" charset="0"/>
                        </a:rPr>
                        <a:t>20-&gt; 35%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SP-220154</a:t>
                      </a: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Samsung, Intel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tr>
              <a:tr h="678600">
                <a:tc>
                  <a:txBody>
                    <a:bodyPr/>
                    <a:lstStyle/>
                    <a:p>
                      <a:pPr algn="l"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dirty="0">
                          <a:solidFill>
                            <a:schemeClr val="tx1"/>
                          </a:solidFill>
                          <a:effectLst/>
                          <a:latin typeface="+mn-lt"/>
                        </a:rPr>
                        <a:t>Enhancement of </a:t>
                      </a:r>
                      <a:r>
                        <a:rPr lang="en-US" sz="1000" b="0" i="0" u="none" strike="noStrike" dirty="0" err="1">
                          <a:solidFill>
                            <a:schemeClr val="tx1"/>
                          </a:solidFill>
                          <a:effectLst/>
                          <a:latin typeface="+mn-lt"/>
                        </a:rPr>
                        <a:t>QoE</a:t>
                      </a:r>
                      <a:r>
                        <a:rPr lang="en-US" sz="1000" b="0" i="0" u="none" strike="noStrike" dirty="0">
                          <a:solidFill>
                            <a:schemeClr val="tx1"/>
                          </a:solidFill>
                          <a:effectLst/>
                          <a:latin typeface="+mn-lt"/>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smtClean="0">
                          <a:solidFill>
                            <a:srgbClr val="000000"/>
                          </a:solidFill>
                          <a:effectLst/>
                          <a:latin typeface="+mn-lt"/>
                        </a:rPr>
                        <a:t>SA#98 (Dec. 2022) </a:t>
                      </a:r>
                      <a:r>
                        <a:rPr lang="en-US" sz="1000" b="1" i="0" u="none" strike="noStrike" dirty="0" smtClean="0">
                          <a:solidFill>
                            <a:srgbClr val="000000"/>
                          </a:solidFill>
                          <a:effectLst/>
                          <a:latin typeface="+mn-lt"/>
                        </a:rPr>
                        <a:t>-&gt;   </a:t>
                      </a:r>
                      <a:r>
                        <a:rPr lang="en-US" sz="1000" b="1" i="0" u="none" strike="noStrike" dirty="0" smtClean="0">
                          <a:solidFill>
                            <a:srgbClr val="0000FF"/>
                          </a:solidFill>
                          <a:effectLst/>
                          <a:latin typeface="+mn-lt"/>
                        </a:rPr>
                        <a:t>SA#99 (Mar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95%</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smtClean="0">
                          <a:solidFill>
                            <a:srgbClr val="0000FF"/>
                          </a:solidFill>
                          <a:effectLst/>
                          <a:latin typeface="+mn-lt"/>
                          <a:ea typeface="+mn-ea"/>
                          <a:cs typeface="+mn-cs"/>
                        </a:rPr>
                        <a:t>70%</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1000" b="0" i="0" u="none" strike="noStrike" kern="1200" dirty="0">
                          <a:solidFill>
                            <a:srgbClr val="000000"/>
                          </a:solidFill>
                          <a:effectLst/>
                          <a:latin typeface="+mn-lt"/>
                          <a:ea typeface="+mn-ea"/>
                          <a:cs typeface="+mn-cs"/>
                        </a:rPr>
                        <a:t>RAN2/RAN3/SA4/CT1/CT4</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smtClean="0">
                          <a:solidFill>
                            <a:schemeClr val="tx1"/>
                          </a:solidFill>
                          <a:effectLst/>
                          <a:latin typeface="+mn-lt"/>
                          <a:ea typeface="+mn-ea"/>
                          <a:cs typeface="Arial" panose="020B0604020202020204" pitchFamily="34" charset="0"/>
                        </a:rPr>
                        <a:t>95-&gt;95-&gt;</a:t>
                      </a:r>
                      <a:r>
                        <a:rPr lang="en-US" altLang="zh-CN" sz="1000" b="0" kern="1200" dirty="0" smtClean="0">
                          <a:solidFill>
                            <a:schemeClr val="tx1"/>
                          </a:solidFill>
                          <a:effectLst/>
                          <a:latin typeface="+mn-lt"/>
                          <a:ea typeface="+mn-ea"/>
                          <a:cs typeface="Arial" panose="020B0604020202020204" pitchFamily="34" charset="0"/>
                        </a:rPr>
                        <a:t>70</a:t>
                      </a:r>
                      <a:r>
                        <a:rPr lang="fr-FR" altLang="zh-CN" sz="1000" b="0" kern="1200" dirty="0" smtClean="0">
                          <a:solidFill>
                            <a:schemeClr val="tx1"/>
                          </a:solidFill>
                          <a:effectLst/>
                          <a:latin typeface="+mn-lt"/>
                          <a:ea typeface="+mn-ea"/>
                          <a:cs typeface="Arial" panose="020B0604020202020204" pitchFamily="34" charset="0"/>
                        </a:rPr>
                        <a:t>%</a:t>
                      </a:r>
                      <a:endParaRPr lang="en-GB" sz="10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smtClean="0">
                          <a:solidFill>
                            <a:schemeClr val="dk1"/>
                          </a:solidFill>
                          <a:effectLst/>
                          <a:latin typeface="+mn-lt"/>
                          <a:ea typeface="+mn-ea"/>
                          <a:cs typeface="Arial" panose="020B0604020202020204" pitchFamily="34" charset="0"/>
                        </a:rPr>
                        <a:t>SP-220708</a:t>
                      </a:r>
                      <a:endParaRPr lang="zh-CN"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algn="ctr">
                        <a:spcAft>
                          <a:spcPts val="0"/>
                        </a:spcAft>
                      </a:pPr>
                      <a:r>
                        <a:rPr lang="sv-SE" sz="10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sv-SE" sz="1000" b="0" kern="1200" dirty="0">
                        <a:solidFill>
                          <a:schemeClr val="dk1"/>
                        </a:solidFill>
                        <a:effectLst/>
                        <a:latin typeface="+mn-lt"/>
                        <a:ea typeface="+mn-ea"/>
                        <a:cs typeface="Arial" panose="020B0604020202020204" pitchFamily="34" charset="0"/>
                      </a:endParaRPr>
                    </a:p>
                  </a:txBody>
                  <a:tcPr marL="68580" marR="68580" marT="0" marB="0"/>
                </a:tc>
              </a:tr>
              <a:tr h="339300">
                <a:tc>
                  <a:txBody>
                    <a:bodyPr/>
                    <a:lstStyle/>
                    <a:p>
                      <a:pPr algn="l" fontAlgn="t"/>
                      <a:r>
                        <a:rPr lang="en-US" sz="1000" b="0" i="0" u="none" strike="noStrike" dirty="0">
                          <a:solidFill>
                            <a:srgbClr val="000000"/>
                          </a:solidFill>
                          <a:effectLst/>
                          <a:latin typeface="+mn-lt"/>
                        </a:rPr>
                        <a:t>930010</a:t>
                      </a:r>
                    </a:p>
                  </a:txBody>
                  <a:tcPr marL="6350" marR="6350" marT="6350" marB="0"/>
                </a:tc>
                <a:tc>
                  <a:txBody>
                    <a:bodyPr/>
                    <a:lstStyle/>
                    <a:p>
                      <a:pPr algn="l" fontAlgn="t"/>
                      <a:r>
                        <a:rPr lang="en-US" sz="1000" b="0" i="0" u="none" strike="noStrike" dirty="0">
                          <a:solidFill>
                            <a:schemeClr val="tx1"/>
                          </a:solidFill>
                          <a:effectLst/>
                          <a:latin typeface="+mn-lt"/>
                        </a:rPr>
                        <a:t>Access control for management service </a:t>
                      </a:r>
                    </a:p>
                  </a:txBody>
                  <a:tcPr marL="6350" marR="6350" marT="6350" marB="0"/>
                </a:tc>
                <a:tc>
                  <a:txBody>
                    <a:bodyPr/>
                    <a:lstStyle/>
                    <a:p>
                      <a:pPr algn="l" fontAlgn="t"/>
                      <a:r>
                        <a:rPr lang="en-US" sz="1000" b="0" i="0" u="none" strike="noStrike">
                          <a:solidFill>
                            <a:srgbClr val="000000"/>
                          </a:solidFill>
                          <a:effectLst/>
                          <a:latin typeface="+mn-lt"/>
                        </a:rPr>
                        <a:t>MSAC</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algn="l" fontAlgn="t"/>
                      <a:r>
                        <a:rPr lang="en-US" sz="1000" b="0" i="0" u="none" strike="noStrike" dirty="0" smtClean="0">
                          <a:solidFill>
                            <a:srgbClr val="000000"/>
                          </a:solidFill>
                          <a:effectLst/>
                          <a:latin typeface="+mn-lt"/>
                        </a:rPr>
                        <a:t>SA#98 (Dec. 2022)</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67%</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67%</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smtClean="0">
                          <a:solidFill>
                            <a:srgbClr val="FF0000"/>
                          </a:solidFill>
                          <a:effectLst/>
                          <a:latin typeface="+mn-lt"/>
                          <a:ea typeface="+mn-ea"/>
                          <a:cs typeface="Arial" panose="020B0604020202020204" pitchFamily="34" charset="0"/>
                        </a:rPr>
                        <a:t>67-&gt;67-&gt;67% </a:t>
                      </a:r>
                      <a:endParaRPr lang="en-GB" sz="1000" kern="1200" dirty="0">
                        <a:solidFill>
                          <a:srgbClr val="FF0000"/>
                        </a:solidFill>
                        <a:effectLst/>
                        <a:latin typeface="+mn-lt"/>
                        <a:ea typeface="+mn-ea"/>
                        <a:cs typeface="Arial" panose="020B0604020202020204" pitchFamily="34" charset="0"/>
                      </a:endParaRPr>
                    </a:p>
                  </a:txBody>
                  <a:tcPr marL="36002" marR="36002"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SP-220692</a:t>
                      </a:r>
                      <a:endParaRPr lang="zh-CN"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tr>
              <a:tr h="352764">
                <a:tc>
                  <a:txBody>
                    <a:bodyPr/>
                    <a:lstStyle/>
                    <a:p>
                      <a:pPr algn="l"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rgbClr val="000000"/>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smtClean="0">
                          <a:solidFill>
                            <a:srgbClr val="000000"/>
                          </a:solidFill>
                          <a:effectLst/>
                          <a:latin typeface="+mn-lt"/>
                        </a:rPr>
                        <a:t>SA#102 (Dec. 2023)</a:t>
                      </a:r>
                    </a:p>
                  </a:txBody>
                  <a:tcPr marL="6350" marR="6350" marT="6350" marB="0"/>
                </a:tc>
                <a:tc>
                  <a:txBody>
                    <a:bodyPr/>
                    <a:lstStyle/>
                    <a:p>
                      <a:pPr marL="0" algn="ctr" defTabSz="1219170" rtl="0" eaLnBrk="1" fontAlgn="t" latinLnBrk="0" hangingPunct="1">
                        <a:lnSpc>
                          <a:spcPct val="107000"/>
                        </a:lnSpc>
                        <a:spcAft>
                          <a:spcPts val="800"/>
                        </a:spcAft>
                      </a:pPr>
                      <a:r>
                        <a:rPr lang="en-US" sz="1000" b="0" i="0" u="none" strike="noStrike" kern="1200" dirty="0">
                          <a:solidFill>
                            <a:srgbClr val="000000"/>
                          </a:solidFill>
                          <a:effectLst/>
                          <a:latin typeface="+mn-lt"/>
                          <a:ea typeface="+mn-ea"/>
                          <a:cs typeface="+mn-cs"/>
                        </a:rPr>
                        <a:t>0%</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smtClean="0">
                          <a:solidFill>
                            <a:srgbClr val="0000FF"/>
                          </a:solidFill>
                          <a:effectLst/>
                          <a:latin typeface="+mn-lt"/>
                          <a:ea typeface="+mn-ea"/>
                          <a:cs typeface="+mn-cs"/>
                        </a:rPr>
                        <a:t>15</a:t>
                      </a:r>
                      <a:r>
                        <a:rPr lang="en-US" altLang="zh-CN" sz="1000" b="0" i="0" u="none" strike="noStrike" kern="1200" dirty="0" smtClean="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smtClean="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1000" b="0" kern="1200" dirty="0" smtClean="0">
                          <a:solidFill>
                            <a:schemeClr val="dk1"/>
                          </a:solidFill>
                          <a:effectLst/>
                          <a:latin typeface="+mn-lt"/>
                          <a:ea typeface="+mn-ea"/>
                          <a:cs typeface="Arial" panose="020B0604020202020204" pitchFamily="34" charset="0"/>
                        </a:rPr>
                        <a:t>0 -&gt; 5</a:t>
                      </a:r>
                      <a:r>
                        <a:rPr lang="en-US" altLang="zh-CN" sz="1000" b="0" kern="1200" dirty="0" smtClean="0">
                          <a:solidFill>
                            <a:schemeClr val="dk1"/>
                          </a:solidFill>
                          <a:effectLst/>
                          <a:latin typeface="+mn-lt"/>
                          <a:ea typeface="+mn-ea"/>
                          <a:cs typeface="Arial" panose="020B0604020202020204" pitchFamily="34" charset="0"/>
                        </a:rPr>
                        <a:t>-&gt;15</a:t>
                      </a:r>
                      <a:r>
                        <a:rPr lang="sv-SE" altLang="zh-CN" sz="1000" b="0" kern="1200" dirty="0" smtClean="0">
                          <a:solidFill>
                            <a:schemeClr val="dk1"/>
                          </a:solidFill>
                          <a:effectLst/>
                          <a:latin typeface="+mn-lt"/>
                          <a:ea typeface="+mn-ea"/>
                          <a:cs typeface="Arial" panose="020B0604020202020204" pitchFamily="34" charset="0"/>
                        </a:rPr>
                        <a:t>%</a:t>
                      </a:r>
                      <a:endParaRPr lang="en-GB" sz="1000" kern="1200" dirty="0">
                        <a:solidFill>
                          <a:srgbClr val="000000"/>
                        </a:solidFill>
                        <a:effectLst/>
                        <a:latin typeface="+mn-lt"/>
                        <a:ea typeface="+mn-ea"/>
                        <a:cs typeface="Arial" panose="020B0604020202020204" pitchFamily="34" charset="0"/>
                      </a:endParaRPr>
                    </a:p>
                  </a:txBody>
                  <a:tcPr marL="36002" marR="36002"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smtClean="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50000"/>
                        </a:lnSpc>
                        <a:spcAft>
                          <a:spcPts val="0"/>
                        </a:spcAft>
                      </a:pPr>
                      <a:r>
                        <a:rPr lang="en-US" sz="1000" kern="1200" dirty="0" smtClean="0">
                          <a:solidFill>
                            <a:srgbClr val="000000"/>
                          </a:solidFill>
                          <a:effectLst/>
                          <a:latin typeface="+mn-lt"/>
                          <a:ea typeface="宋体" panose="02010600030101010101" pitchFamily="2" charset="-122"/>
                          <a:cs typeface="Arial" panose="020B0604020202020204" pitchFamily="34" charset="0"/>
                        </a:rPr>
                        <a:t>28.550,28.552,28.554,32.425</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smtClean="0">
                          <a:solidFill>
                            <a:schemeClr val="dk1"/>
                          </a:solidFill>
                          <a:effectLst/>
                          <a:latin typeface="+mn-lt"/>
                          <a:ea typeface="+mn-ea"/>
                          <a:cs typeface="Arial" panose="020B0604020202020204" pitchFamily="34" charset="0"/>
                        </a:rPr>
                        <a:t>China Telecom</a:t>
                      </a:r>
                    </a:p>
                  </a:txBody>
                  <a:tcPr marL="9525" marR="9525" marT="9525" marB="9525"/>
                </a:tc>
              </a:tr>
              <a:tr h="352764">
                <a:tc>
                  <a:txBody>
                    <a:bodyPr/>
                    <a:lstStyle/>
                    <a:p>
                      <a:pPr algn="l" fontAlgn="t"/>
                      <a:r>
                        <a:rPr lang="en-US" sz="1000" b="0" i="0" u="none" strike="noStrike" dirty="0">
                          <a:solidFill>
                            <a:srgbClr val="000000"/>
                          </a:solidFill>
                          <a:effectLst/>
                          <a:latin typeface="+mn-lt"/>
                        </a:rPr>
                        <a:t>940037</a:t>
                      </a:r>
                    </a:p>
                  </a:txBody>
                  <a:tcPr marL="6350" marR="6350" marT="6350" marB="0"/>
                </a:tc>
                <a:tc>
                  <a:txBody>
                    <a:bodyPr/>
                    <a:lstStyle/>
                    <a:p>
                      <a:pPr algn="l" fontAlgn="t"/>
                      <a:r>
                        <a:rPr lang="en-US" sz="1000" b="0" i="0" u="none" strike="noStrike" dirty="0">
                          <a:solidFill>
                            <a:schemeClr val="tx1"/>
                          </a:solidFill>
                          <a:effectLst/>
                          <a:latin typeface="+mn-lt"/>
                        </a:rPr>
                        <a:t>Enhancements of EE for 5G Phase 2 </a:t>
                      </a:r>
                    </a:p>
                  </a:txBody>
                  <a:tcPr marL="6350" marR="6350" marT="6350" marB="0"/>
                </a:tc>
                <a:tc>
                  <a:txBody>
                    <a:bodyPr/>
                    <a:lstStyle/>
                    <a:p>
                      <a:pPr algn="l" fontAlgn="t"/>
                      <a:r>
                        <a:rPr lang="en-US" sz="1000" b="0" i="0" u="none" strike="noStrike" dirty="0">
                          <a:solidFill>
                            <a:srgbClr val="000000"/>
                          </a:solidFill>
                          <a:effectLst/>
                          <a:latin typeface="+mn-lt"/>
                        </a:rPr>
                        <a:t>EE5GPLUS_Ph2</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l"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SA#100 (June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a:solidFill>
                            <a:srgbClr val="000000"/>
                          </a:solidFill>
                          <a:effectLst/>
                          <a:latin typeface="+mn-lt"/>
                          <a:ea typeface="+mn-ea"/>
                          <a:cs typeface="+mn-cs"/>
                        </a:rPr>
                        <a:t>0%</a:t>
                      </a:r>
                    </a:p>
                  </a:txBody>
                  <a:tcPr marL="6350" marR="6350" marT="0" marB="0"/>
                </a:tc>
                <a:tc>
                  <a:txBody>
                    <a:bodyPr/>
                    <a:lstStyle/>
                    <a:p>
                      <a:pPr marL="0" algn="ctr" defTabSz="1219170" rtl="0" eaLnBrk="1" latinLnBrk="0" hangingPunct="1">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smtClean="0">
                          <a:solidFill>
                            <a:srgbClr val="000000"/>
                          </a:solidFill>
                          <a:effectLst/>
                          <a:latin typeface="+mn-lt"/>
                          <a:ea typeface="+mn-ea"/>
                          <a:cs typeface="+mn-cs"/>
                        </a:rPr>
                        <a:t>SA2,RAN2,RAN3</a:t>
                      </a:r>
                    </a:p>
                  </a:txBody>
                  <a:tcPr marL="9525" marR="9525" marT="9525" marB="9525"/>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0-&gt;0-&gt;</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0-&gt;10%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smtClean="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smtClean="0">
                          <a:solidFill>
                            <a:schemeClr val="dk1"/>
                          </a:solidFill>
                          <a:effectLst/>
                          <a:latin typeface="+mn-lt"/>
                          <a:ea typeface="+mn-ea"/>
                          <a:cs typeface="Arial" panose="020B0604020202020204" pitchFamily="34" charset="0"/>
                        </a:rPr>
                        <a:t>China Telecom</a:t>
                      </a:r>
                    </a:p>
                  </a:txBody>
                  <a:tcPr marL="9525" marR="9525" marT="9525" marB="9525"/>
                </a:tc>
              </a:tr>
              <a:tr h="692064">
                <a:tc>
                  <a:txBody>
                    <a:bodyPr/>
                    <a:lstStyle/>
                    <a:p>
                      <a:pPr algn="l" fontAlgn="t"/>
                      <a:r>
                        <a:rPr lang="en-US" sz="1000" b="0" i="0" u="none" strike="noStrike">
                          <a:solidFill>
                            <a:srgbClr val="000000"/>
                          </a:solidFill>
                          <a:effectLst/>
                          <a:latin typeface="+mn-lt"/>
                        </a:rPr>
                        <a:t>940033</a:t>
                      </a:r>
                    </a:p>
                  </a:txBody>
                  <a:tcPr marL="6350" marR="6350" marT="6350" marB="0"/>
                </a:tc>
                <a:tc>
                  <a:txBody>
                    <a:bodyPr/>
                    <a:lstStyle/>
                    <a:p>
                      <a:pPr algn="l" fontAlgn="t"/>
                      <a:r>
                        <a:rPr lang="en-US" sz="1000" b="0" i="0" u="none" strike="noStrike" dirty="0">
                          <a:solidFill>
                            <a:schemeClr val="tx1"/>
                          </a:solidFill>
                          <a:effectLst/>
                          <a:latin typeface="+mn-lt"/>
                        </a:rPr>
                        <a:t>Network slice provisioning enhancement </a:t>
                      </a:r>
                    </a:p>
                  </a:txBody>
                  <a:tcPr marL="6350" marR="6350" marT="6350" marB="0"/>
                </a:tc>
                <a:tc>
                  <a:txBody>
                    <a:bodyPr/>
                    <a:lstStyle/>
                    <a:p>
                      <a:pPr algn="l" fontAlgn="t"/>
                      <a:r>
                        <a:rPr lang="en-US" sz="1000" b="0" i="0" u="none" strike="noStrike" dirty="0" err="1">
                          <a:solidFill>
                            <a:srgbClr val="000000"/>
                          </a:solidFill>
                          <a:effectLst/>
                          <a:latin typeface="+mn-lt"/>
                        </a:rPr>
                        <a:t>eNETSLICE_PRO</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l" defTabSz="1219170" rtl="0" eaLnBrk="1" latinLnBrk="0" hangingPunct="1">
                        <a:lnSpc>
                          <a:spcPct val="100000"/>
                        </a:lnSpc>
                        <a:spcAft>
                          <a:spcPts val="0"/>
                        </a:spcAft>
                      </a:pPr>
                      <a:r>
                        <a:rPr lang="en-US" altLang="zh-CN" sz="1000" kern="1200" dirty="0">
                          <a:solidFill>
                            <a:srgbClr val="000000"/>
                          </a:solidFill>
                          <a:effectLst/>
                          <a:latin typeface="+mn-lt"/>
                          <a:ea typeface="+mn-ea"/>
                          <a:cs typeface="Arial" panose="020B0604020202020204" pitchFamily="34" charset="0"/>
                        </a:rPr>
                        <a:t>SA#97 (Sept. 2022</a:t>
                      </a:r>
                      <a:r>
                        <a:rPr lang="en-US" altLang="zh-CN" sz="1000" kern="1200" dirty="0" smtClean="0">
                          <a:solidFill>
                            <a:srgbClr val="000000"/>
                          </a:solidFill>
                          <a:effectLst/>
                          <a:latin typeface="+mn-lt"/>
                          <a:ea typeface="+mn-ea"/>
                          <a:cs typeface="Arial" panose="020B0604020202020204" pitchFamily="34" charset="0"/>
                        </a:rPr>
                        <a:t>)</a:t>
                      </a:r>
                      <a:endParaRPr lang="en-US" altLang="zh-CN" sz="1000" b="1" kern="1200" dirty="0" smtClean="0">
                        <a:solidFill>
                          <a:srgbClr val="000000"/>
                        </a:solidFill>
                        <a:effectLst/>
                        <a:latin typeface="+mn-lt"/>
                        <a:ea typeface="+mn-ea"/>
                        <a:cs typeface="Arial" panose="020B0604020202020204" pitchFamily="34" charset="0"/>
                      </a:endParaRPr>
                    </a:p>
                    <a:p>
                      <a:pPr marL="0" algn="l" defTabSz="1219170" rtl="0" eaLnBrk="1" latinLnBrk="0" hangingPunct="1">
                        <a:lnSpc>
                          <a:spcPct val="100000"/>
                        </a:lnSpc>
                        <a:spcAft>
                          <a:spcPts val="0"/>
                        </a:spcAft>
                      </a:pPr>
                      <a:r>
                        <a:rPr lang="en-US" altLang="zh-CN" sz="1000" b="1" kern="1200" dirty="0" smtClean="0">
                          <a:solidFill>
                            <a:srgbClr val="0000FF"/>
                          </a:solidFill>
                          <a:effectLst/>
                          <a:latin typeface="+mn-lt"/>
                          <a:ea typeface="+mn-ea"/>
                          <a:cs typeface="Arial" panose="020B0604020202020204" pitchFamily="34" charset="0"/>
                        </a:rPr>
                        <a:t>-&gt;SA#98 (Dec. 2022)</a:t>
                      </a:r>
                      <a:endParaRPr lang="en-US" altLang="zh-CN" sz="10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000" b="0" i="0" u="none" strike="noStrike" kern="1200" dirty="0">
                          <a:solidFill>
                            <a:schemeClr val="tx1"/>
                          </a:solidFill>
                          <a:effectLst/>
                          <a:latin typeface="+mn-lt"/>
                          <a:ea typeface="+mn-ea"/>
                          <a:cs typeface="+mn-cs"/>
                        </a:rPr>
                        <a:t>85%</a:t>
                      </a:r>
                    </a:p>
                  </a:txBody>
                  <a:tcPr marL="6350" marR="6350" marT="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85</a:t>
                      </a:r>
                      <a:r>
                        <a:rPr lang="en-US" altLang="zh-CN" sz="1000" b="0" i="0" u="none" strike="noStrike" kern="1200" dirty="0" smtClean="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FF0000"/>
                          </a:solidFill>
                          <a:effectLst/>
                          <a:latin typeface="+mn-lt"/>
                          <a:ea typeface="宋体" panose="02010600030101010101" pitchFamily="2" charset="-122"/>
                          <a:cs typeface="Arial" panose="020B0604020202020204" pitchFamily="34" charset="0"/>
                        </a:rPr>
                        <a:t>85-&gt;</a:t>
                      </a:r>
                      <a:r>
                        <a:rPr lang="fr-FR" altLang="zh-CN" sz="1000" kern="1200" dirty="0" smtClean="0">
                          <a:solidFill>
                            <a:srgbClr val="FF0000"/>
                          </a:solidFill>
                          <a:effectLst/>
                          <a:latin typeface="+mn-lt"/>
                          <a:ea typeface="宋体" panose="02010600030101010101" pitchFamily="2" charset="-122"/>
                          <a:cs typeface="Arial" panose="020B0604020202020204" pitchFamily="34" charset="0"/>
                        </a:rPr>
                        <a:t>85</a:t>
                      </a:r>
                    </a:p>
                    <a:p>
                      <a:pPr marL="0" algn="ctr" defTabSz="1219170" rtl="0" eaLnBrk="1" latinLnBrk="0" hangingPunct="1">
                        <a:lnSpc>
                          <a:spcPct val="150000"/>
                        </a:lnSpc>
                        <a:spcAft>
                          <a:spcPts val="0"/>
                        </a:spcAft>
                      </a:pPr>
                      <a:r>
                        <a:rPr lang="en-US" altLang="zh-CN" sz="1000" kern="1200" dirty="0" smtClean="0">
                          <a:solidFill>
                            <a:srgbClr val="FF0000"/>
                          </a:solidFill>
                          <a:effectLst/>
                          <a:latin typeface="+mn-lt"/>
                          <a:ea typeface="宋体" panose="02010600030101010101" pitchFamily="2" charset="-122"/>
                          <a:cs typeface="Arial" panose="020B0604020202020204" pitchFamily="34" charset="0"/>
                        </a:rPr>
                        <a:t>-&gt;85</a:t>
                      </a:r>
                      <a:r>
                        <a:rPr lang="fr-FR" altLang="zh-CN" sz="1000" kern="1200" dirty="0" smtClean="0">
                          <a:solidFill>
                            <a:srgbClr val="FF0000"/>
                          </a:solidFill>
                          <a:effectLst/>
                          <a:latin typeface="+mn-lt"/>
                          <a:ea typeface="宋体" panose="02010600030101010101" pitchFamily="2" charset="-122"/>
                          <a:cs typeface="Arial" panose="020B0604020202020204" pitchFamily="34" charset="0"/>
                        </a:rPr>
                        <a:t>%</a:t>
                      </a:r>
                      <a:endParaRPr lang="zh-CN" sz="1000" kern="1200" dirty="0">
                        <a:solidFill>
                          <a:srgbClr val="FF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Tree>
  </p:cSld>
  <p:clrMapOvr>
    <a:masterClrMapping/>
  </p:clrMapOvr>
  <p:transition spd="slow"/>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xmlns="" id="{B22B8879-F89A-42B9-AB3F-0B7F31675DD7}"/>
              </a:ext>
            </a:extLst>
          </p:cNvPr>
          <p:cNvSpPr>
            <a:spLocks noGrp="1"/>
          </p:cNvSpPr>
          <p:nvPr>
            <p:ph type="title"/>
          </p:nvPr>
        </p:nvSpPr>
        <p:spPr>
          <a:xfrm>
            <a:off x="669089"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GB" altLang="en-US" sz="2800" dirty="0"/>
              <a:t>Rel-18 WI - Intelligence and </a:t>
            </a:r>
            <a:r>
              <a:rPr lang="en-GB" altLang="en-US" sz="2800" dirty="0" smtClean="0"/>
              <a:t>Automation</a:t>
            </a:r>
            <a:endParaRPr lang="en-GB" altLang="en-US" sz="2800" dirty="0"/>
          </a:p>
        </p:txBody>
      </p:sp>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428846" y="2349546"/>
            <a:ext cx="1100031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marR="0" lvl="0" indent="0" algn="l" defTabSz="1219170" rtl="0" eaLnBrk="0" fontAlgn="base" latinLnBrk="0" hangingPunct="0">
              <a:lnSpc>
                <a:spcPct val="100000"/>
              </a:lnSpc>
              <a:spcBef>
                <a:spcPts val="0"/>
              </a:spcBef>
              <a:spcAft>
                <a:spcPts val="0"/>
              </a:spcAft>
              <a:buClrTx/>
              <a:buSzTx/>
              <a:buNone/>
              <a:tabLst/>
              <a:defRPr/>
            </a:pPr>
            <a:r>
              <a:rPr kumimoji="0" lang="de-DE" altLang="de-DE" sz="1800" b="1" i="0" u="none" strike="noStrike" kern="0" cap="none" spc="0" normalizeH="0" baseline="0" noProof="0" dirty="0" smtClean="0">
                <a:ln>
                  <a:noFill/>
                </a:ln>
                <a:solidFill>
                  <a:srgbClr val="0000FF"/>
                </a:solidFill>
                <a:effectLst/>
                <a:uLnTx/>
                <a:uFillTx/>
                <a:latin typeface="Calibri"/>
                <a:ea typeface="MS PGothic" panose="020B0600070205080204" pitchFamily="34" charset="-128"/>
              </a:rPr>
              <a:t>RANSC:</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altLang="de-DE" sz="1800" b="0" i="0" u="none" strike="noStrike" kern="0" cap="none" spc="0" normalizeH="0" baseline="0" noProof="0" dirty="0" smtClean="0">
                <a:ln>
                  <a:noFill/>
                </a:ln>
                <a:solidFill>
                  <a:prstClr val="black"/>
                </a:solidFill>
                <a:effectLst/>
                <a:uLnTx/>
                <a:uFillTx/>
                <a:latin typeface="Calibri"/>
                <a:ea typeface="MS PGothic" panose="020B0600070205080204" pitchFamily="34" charset="-128"/>
              </a:rPr>
              <a:t>Progress </a:t>
            </a:r>
            <a:r>
              <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since </a:t>
            </a:r>
            <a:r>
              <a:rPr kumimoji="0" lang="de-DE" altLang="de-DE" sz="1800" b="0" i="0" u="none" strike="noStrike" kern="0" cap="none" spc="0" normalizeH="0" baseline="0" noProof="0" dirty="0" smtClean="0">
                <a:ln>
                  <a:noFill/>
                </a:ln>
                <a:solidFill>
                  <a:prstClr val="black"/>
                </a:solidFill>
                <a:effectLst/>
                <a:uLnTx/>
                <a:uFillTx/>
                <a:latin typeface="Calibri"/>
                <a:ea typeface="MS PGothic" panose="020B0600070205080204" pitchFamily="34" charset="-128"/>
              </a:rPr>
              <a:t>SA5#144e:</a:t>
            </a:r>
          </a:p>
          <a:p>
            <a:pPr marL="400050" lvl="1" indent="0" defTabSz="1219170">
              <a:spcBef>
                <a:spcPts val="0"/>
              </a:spcBef>
              <a:spcAft>
                <a:spcPts val="0"/>
              </a:spcAft>
              <a:buNone/>
              <a:defRPr/>
            </a:pPr>
            <a:r>
              <a:rPr lang="en-US" altLang="zh-CN" sz="1400" kern="0" dirty="0">
                <a:solidFill>
                  <a:prstClr val="black"/>
                </a:solidFill>
                <a:latin typeface="Calibri"/>
              </a:rPr>
              <a:t>The following aspects are discussed:</a:t>
            </a:r>
            <a:endParaRPr lang="zh-CN" altLang="zh-CN" sz="1400" kern="0" dirty="0">
              <a:solidFill>
                <a:prstClr val="black"/>
              </a:solidFill>
              <a:latin typeface="Calibri"/>
            </a:endParaRPr>
          </a:p>
          <a:p>
            <a:pPr marL="988459" lvl="1" indent="-378875" defTabSz="1219170">
              <a:defRPr/>
            </a:pPr>
            <a:r>
              <a:rPr lang="en-US" altLang="zh-CN" sz="1200" kern="0" dirty="0">
                <a:solidFill>
                  <a:prstClr val="black"/>
                </a:solidFill>
              </a:rPr>
              <a:t>    Concept and background </a:t>
            </a:r>
            <a:endParaRPr lang="zh-CN" altLang="zh-CN" sz="1200" kern="0" dirty="0">
              <a:solidFill>
                <a:prstClr val="black"/>
              </a:solidFill>
            </a:endParaRPr>
          </a:p>
          <a:p>
            <a:pPr marL="988459" lvl="1" indent="-378875" defTabSz="1219170">
              <a:defRPr/>
            </a:pPr>
            <a:r>
              <a:rPr lang="en-US" altLang="zh-CN" sz="1200" kern="0" dirty="0">
                <a:solidFill>
                  <a:prstClr val="black"/>
                </a:solidFill>
              </a:rPr>
              <a:t>    Updated Use case and requirement for ARCF data handling </a:t>
            </a:r>
            <a:endParaRPr lang="zh-CN" altLang="zh-CN" sz="1200" kern="0" dirty="0">
              <a:solidFill>
                <a:prstClr val="black"/>
              </a:solidFill>
            </a:endParaRPr>
          </a:p>
          <a:p>
            <a:pPr marL="988459" lvl="1" indent="-378875" defTabSz="1219170">
              <a:defRPr/>
            </a:pPr>
            <a:r>
              <a:rPr lang="en-US" altLang="zh-CN" sz="1200" kern="0" dirty="0">
                <a:solidFill>
                  <a:prstClr val="black"/>
                </a:solidFill>
              </a:rPr>
              <a:t>    Use case and requirement for Self-configuration Management</a:t>
            </a:r>
            <a:endParaRPr lang="zh-CN" altLang="zh-CN" sz="1200" kern="0" dirty="0">
              <a:solidFill>
                <a:prstClr val="black"/>
              </a:solidFill>
            </a:endParaRPr>
          </a:p>
          <a:p>
            <a:pPr marL="457200" lvl="1" indent="0">
              <a:buNone/>
            </a:pPr>
            <a:r>
              <a:rPr lang="en-US" altLang="zh-CN" sz="1400" dirty="0" smtClean="0"/>
              <a:t>All </a:t>
            </a:r>
            <a:r>
              <a:rPr lang="en-US" altLang="zh-CN" sz="1400" dirty="0"/>
              <a:t>above </a:t>
            </a:r>
            <a:r>
              <a:rPr lang="en-US" altLang="zh-CN" sz="1400" dirty="0" err="1"/>
              <a:t>pCRs</a:t>
            </a:r>
            <a:r>
              <a:rPr lang="en-US" altLang="zh-CN" sz="1400" dirty="0"/>
              <a:t> are noted due to Nokia's and </a:t>
            </a:r>
            <a:r>
              <a:rPr lang="en-US" altLang="zh-CN" sz="1400" dirty="0" err="1"/>
              <a:t>Ericssion's</a:t>
            </a:r>
            <a:r>
              <a:rPr lang="en-US" altLang="zh-CN" sz="1400" dirty="0"/>
              <a:t> objections. More offline discussions or rapporteur call may be needed for reaching some agreement</a:t>
            </a:r>
            <a:r>
              <a:rPr lang="en-US" altLang="zh-CN" sz="1400" dirty="0" smtClean="0"/>
              <a:t>.</a:t>
            </a:r>
            <a:endParaRPr kumimoji="0" lang="de-DE" alt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457189" marR="0" lvl="1" indent="0" algn="l" defTabSz="1219170" rtl="0" eaLnBrk="0" fontAlgn="base" latinLnBrk="0" hangingPunct="0">
              <a:lnSpc>
                <a:spcPct val="100000"/>
              </a:lnSpc>
              <a:spcBef>
                <a:spcPts val="0"/>
              </a:spcBef>
              <a:spcAft>
                <a:spcPts val="0"/>
              </a:spcAft>
              <a:buClr>
                <a:srgbClr val="C00000"/>
              </a:buClr>
              <a:buSzTx/>
              <a:buFont typeface="Arial" panose="020B0604020202020204" pitchFamily="34" charset="0"/>
              <a:buNone/>
              <a:tabLst/>
              <a:defRPr/>
            </a:pPr>
            <a:r>
              <a:rPr kumimoji="0" lang="en-US" altLang="zh-CN"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 </a:t>
            </a: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en-US"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RAN impacts and dependencies:</a:t>
            </a:r>
            <a:endParaRPr kumimoji="0" 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endParaRPr>
          </a:p>
          <a:p>
            <a:pPr marL="988459" marR="0" lvl="1" indent="-378875" algn="l" defTabSz="1219170" rtl="0" eaLnBrk="0" fontAlgn="base" latinLnBrk="0" hangingPunct="0">
              <a:lnSpc>
                <a:spcPct val="100000"/>
              </a:lnSpc>
              <a:spcBef>
                <a:spcPts val="0"/>
              </a:spcBef>
              <a:spcAft>
                <a:spcPts val="600"/>
              </a:spcAft>
              <a:buClr>
                <a:srgbClr val="C00000"/>
              </a:buClr>
              <a:buSzTx/>
              <a:buFont typeface="Arial" panose="020B0604020202020204" pitchFamily="34" charset="0"/>
              <a:buChar char="•"/>
              <a:tabLst/>
              <a:defRPr/>
            </a:pPr>
            <a:r>
              <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rPr>
              <a:t>None </a:t>
            </a:r>
            <a:r>
              <a:rPr kumimoji="0" lang="en-US" sz="1200" b="0" i="0" u="none" strike="noStrike" kern="0" cap="none" spc="0" normalizeH="0" baseline="0" noProof="0" dirty="0" smtClean="0">
                <a:ln>
                  <a:noFill/>
                </a:ln>
                <a:solidFill>
                  <a:prstClr val="black"/>
                </a:solidFill>
                <a:effectLst/>
                <a:uLnTx/>
                <a:uFillTx/>
                <a:latin typeface="Calibri"/>
                <a:ea typeface="MS PGothic" panose="020B0600070205080204" pitchFamily="34" charset="-128"/>
                <a:cs typeface="Arial" panose="020B0604020202020204" pitchFamily="34" charset="0"/>
              </a:rPr>
              <a:t>identified</a:t>
            </a:r>
            <a:endPar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a:p>
            <a:pPr marL="455073" marR="0" lvl="0" indent="-455073" algn="l" defTabSz="1219170" rtl="0" eaLnBrk="0" fontAlgn="base" latinLnBrk="0" hangingPunct="0">
              <a:lnSpc>
                <a:spcPct val="100000"/>
              </a:lnSpc>
              <a:spcBef>
                <a:spcPts val="0"/>
              </a:spcBef>
              <a:spcAft>
                <a:spcPts val="0"/>
              </a:spcAft>
              <a:buClrTx/>
              <a:buSzTx/>
              <a:buFontTx/>
              <a:buBlip>
                <a:blip r:embed="rId2"/>
              </a:buBlip>
              <a:tabLst/>
              <a:defRPr/>
            </a:pPr>
            <a:r>
              <a:rPr kumimoji="0" lang="de-DE" sz="1800" b="0" i="0" u="none" strike="noStrike" kern="0" cap="none" spc="0" normalizeH="0" baseline="0" noProof="0" dirty="0">
                <a:ln>
                  <a:noFill/>
                </a:ln>
                <a:solidFill>
                  <a:prstClr val="black"/>
                </a:solidFill>
                <a:effectLst/>
                <a:uLnTx/>
                <a:uFillTx/>
                <a:latin typeface="Calibri"/>
                <a:ea typeface="MS PGothic" panose="020B0600070205080204" pitchFamily="34" charset="-128"/>
              </a:rPr>
              <a:t>Next steps:</a:t>
            </a:r>
          </a:p>
          <a:p>
            <a:pPr marL="988459" lvl="1" indent="-378875" defTabSz="1219170">
              <a:defRPr/>
            </a:pPr>
            <a:r>
              <a:rPr lang="en-US" sz="1200" kern="0" dirty="0">
                <a:solidFill>
                  <a:prstClr val="black"/>
                </a:solidFill>
              </a:rPr>
              <a:t>discuss the concept and use case for ARCF data handling and self-configuration </a:t>
            </a:r>
            <a:r>
              <a:rPr lang="en-US" sz="1200" kern="0" dirty="0" smtClean="0">
                <a:solidFill>
                  <a:prstClr val="black"/>
                </a:solidFill>
              </a:rPr>
              <a:t>management</a:t>
            </a:r>
            <a:endParaRPr kumimoji="0" lang="en-US" sz="1200" b="0" i="0" u="none" strike="noStrike" kern="0" cap="none" spc="0" normalizeH="0" baseline="0" noProof="0" dirty="0">
              <a:ln>
                <a:noFill/>
              </a:ln>
              <a:solidFill>
                <a:prstClr val="black"/>
              </a:solidFill>
              <a:effectLst/>
              <a:uLnTx/>
              <a:uFillTx/>
              <a:latin typeface="Calibri"/>
              <a:ea typeface="MS PGothic" panose="020B0600070205080204" pitchFamily="34" charset="-128"/>
              <a:cs typeface="Arial" panose="020B0604020202020204" pitchFamily="34" charset="0"/>
            </a:endParaRPr>
          </a:p>
        </p:txBody>
      </p:sp>
      <p:graphicFrame>
        <p:nvGraphicFramePr>
          <p:cNvPr id="9" name="Table 5">
            <a:extLst>
              <a:ext uri="{FF2B5EF4-FFF2-40B4-BE49-F238E27FC236}">
                <a16:creationId xmlns:a16="http://schemas.microsoft.com/office/drawing/2014/main" xmlns="" id="{D8F42FF3-0490-47F9-A60A-62E42DC88CAC}"/>
              </a:ext>
            </a:extLst>
          </p:cNvPr>
          <p:cNvGraphicFramePr>
            <a:graphicFrameLocks noGrp="1"/>
          </p:cNvGraphicFramePr>
          <p:nvPr>
            <p:extLst>
              <p:ext uri="{D42A27DB-BD31-4B8C-83A1-F6EECF244321}">
                <p14:modId xmlns:p14="http://schemas.microsoft.com/office/powerpoint/2010/main" val="2645292270"/>
              </p:ext>
            </p:extLst>
          </p:nvPr>
        </p:nvGraphicFramePr>
        <p:xfrm>
          <a:off x="116376" y="1206546"/>
          <a:ext cx="11895514" cy="959104"/>
        </p:xfrm>
        <a:graphic>
          <a:graphicData uri="http://schemas.openxmlformats.org/drawingml/2006/table">
            <a:tbl>
              <a:tblPr firstRow="1" firstCol="1" bandRow="1">
                <a:tableStyleId>{F5AB1C69-6EDB-4FF4-983F-18BD219EF322}</a:tableStyleId>
              </a:tblPr>
              <a:tblGrid>
                <a:gridCol w="556955">
                  <a:extLst>
                    <a:ext uri="{9D8B030D-6E8A-4147-A177-3AD203B41FA5}">
                      <a16:colId xmlns:a16="http://schemas.microsoft.com/office/drawing/2014/main" xmlns="" val="20000"/>
                    </a:ext>
                  </a:extLst>
                </a:gridCol>
                <a:gridCol w="2363292">
                  <a:extLst>
                    <a:ext uri="{9D8B030D-6E8A-4147-A177-3AD203B41FA5}">
                      <a16:colId xmlns:a16="http://schemas.microsoft.com/office/drawing/2014/main" xmlns="" val="20001"/>
                    </a:ext>
                  </a:extLst>
                </a:gridCol>
                <a:gridCol w="632275">
                  <a:extLst>
                    <a:ext uri="{9D8B030D-6E8A-4147-A177-3AD203B41FA5}">
                      <a16:colId xmlns:a16="http://schemas.microsoft.com/office/drawing/2014/main" xmlns="" val="20002"/>
                    </a:ext>
                  </a:extLst>
                </a:gridCol>
                <a:gridCol w="554988">
                  <a:extLst>
                    <a:ext uri="{9D8B030D-6E8A-4147-A177-3AD203B41FA5}">
                      <a16:colId xmlns:a16="http://schemas.microsoft.com/office/drawing/2014/main" xmlns="" val="20003"/>
                    </a:ext>
                  </a:extLst>
                </a:gridCol>
                <a:gridCol w="306818">
                  <a:extLst>
                    <a:ext uri="{9D8B030D-6E8A-4147-A177-3AD203B41FA5}">
                      <a16:colId xmlns:a16="http://schemas.microsoft.com/office/drawing/2014/main" xmlns="" val="20004"/>
                    </a:ext>
                  </a:extLst>
                </a:gridCol>
                <a:gridCol w="737481">
                  <a:extLst>
                    <a:ext uri="{9D8B030D-6E8A-4147-A177-3AD203B41FA5}">
                      <a16:colId xmlns:a16="http://schemas.microsoft.com/office/drawing/2014/main" xmlns="" val="20005"/>
                    </a:ext>
                  </a:extLst>
                </a:gridCol>
                <a:gridCol w="467597">
                  <a:extLst>
                    <a:ext uri="{9D8B030D-6E8A-4147-A177-3AD203B41FA5}">
                      <a16:colId xmlns:a16="http://schemas.microsoft.com/office/drawing/2014/main" xmlns="" val="20006"/>
                    </a:ext>
                  </a:extLst>
                </a:gridCol>
                <a:gridCol w="656705">
                  <a:extLst>
                    <a:ext uri="{9D8B030D-6E8A-4147-A177-3AD203B41FA5}">
                      <a16:colId xmlns:a16="http://schemas.microsoft.com/office/drawing/2014/main" xmlns="" val="20007"/>
                    </a:ext>
                  </a:extLst>
                </a:gridCol>
                <a:gridCol w="942513">
                  <a:extLst>
                    <a:ext uri="{9D8B030D-6E8A-4147-A177-3AD203B41FA5}">
                      <a16:colId xmlns:a16="http://schemas.microsoft.com/office/drawing/2014/main" xmlns="" val="20008"/>
                    </a:ext>
                  </a:extLst>
                </a:gridCol>
                <a:gridCol w="997222"/>
                <a:gridCol w="919917"/>
                <a:gridCol w="919917"/>
                <a:gridCol w="919917"/>
                <a:gridCol w="919917"/>
              </a:tblGrid>
              <a:tr h="23170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TS</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xmlns="" val="10000"/>
                  </a:ext>
                </a:extLst>
              </a:tr>
              <a:tr h="228579">
                <a:tc>
                  <a:txBody>
                    <a:bodyPr/>
                    <a:lstStyle/>
                    <a:p>
                      <a:pPr algn="l" fontAlgn="t"/>
                      <a:r>
                        <a:rPr lang="en-US" sz="1200" b="0" i="0" u="none" strike="noStrike" dirty="0">
                          <a:solidFill>
                            <a:schemeClr val="tx1"/>
                          </a:solidFill>
                          <a:effectLst/>
                          <a:latin typeface="+mn-lt"/>
                        </a:rPr>
                        <a:t>940030</a:t>
                      </a:r>
                    </a:p>
                  </a:txBody>
                  <a:tcPr marL="6350" marR="6350" marT="6350" marB="0"/>
                </a:tc>
                <a:tc>
                  <a:txBody>
                    <a:bodyPr/>
                    <a:lstStyle/>
                    <a:p>
                      <a:pPr algn="l" fontAlgn="t"/>
                      <a:r>
                        <a:rPr lang="en-US" sz="1200" b="0" i="0" u="none" strike="noStrike" dirty="0">
                          <a:solidFill>
                            <a:schemeClr val="tx1"/>
                          </a:solidFill>
                          <a:effectLst/>
                          <a:latin typeface="+mn-lt"/>
                        </a:rPr>
                        <a:t>Self-Configuration of RAN Network Entities </a:t>
                      </a:r>
                    </a:p>
                  </a:txBody>
                  <a:tcPr marL="6350" marR="6350" marT="6350" marB="0"/>
                </a:tc>
                <a:tc>
                  <a:txBody>
                    <a:bodyPr/>
                    <a:lstStyle/>
                    <a:p>
                      <a:pPr algn="l" fontAlgn="t"/>
                      <a:r>
                        <a:rPr lang="en-US" sz="1200" b="0" i="0" u="none" strike="noStrike">
                          <a:solidFill>
                            <a:srgbClr val="000000"/>
                          </a:solidFill>
                          <a:effectLst/>
                          <a:latin typeface="+mn-lt"/>
                        </a:rPr>
                        <a:t>RANSC</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algn="l" fontAlgn="t"/>
                      <a:r>
                        <a:rPr lang="en-US" sz="1200" b="0" i="0" u="none" strike="noStrike" dirty="0" smtClean="0">
                          <a:solidFill>
                            <a:srgbClr val="000000"/>
                          </a:solidFill>
                          <a:effectLst/>
                          <a:latin typeface="+mn-lt"/>
                        </a:rPr>
                        <a:t>SA#100 (June 2023)</a:t>
                      </a:r>
                    </a:p>
                  </a:txBody>
                  <a:tcPr marL="6350" marR="6350" marT="6350" marB="0"/>
                </a:tc>
                <a:tc>
                  <a:txBody>
                    <a:bodyPr/>
                    <a:lstStyle/>
                    <a:p>
                      <a:pPr algn="ctr" fontAlgn="t"/>
                      <a:r>
                        <a:rPr lang="en-US" sz="1200" b="0" i="0" u="none" strike="noStrike" dirty="0">
                          <a:solidFill>
                            <a:srgbClr val="000000"/>
                          </a:solidFill>
                          <a:effectLst/>
                          <a:latin typeface="+mn-lt"/>
                        </a:rPr>
                        <a:t>5%</a:t>
                      </a:r>
                    </a:p>
                  </a:txBody>
                  <a:tcPr marL="6350" marR="6350" marT="635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200" b="0" i="0" u="none" strike="noStrike" dirty="0" smtClean="0">
                          <a:solidFill>
                            <a:srgbClr val="0000FF"/>
                          </a:solidFill>
                          <a:effectLst/>
                          <a:latin typeface="+mn-lt"/>
                        </a:rPr>
                        <a:t>5%</a:t>
                      </a:r>
                    </a:p>
                    <a:p>
                      <a:pPr algn="ct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algn="ctr">
                        <a:lnSpc>
                          <a:spcPct val="150000"/>
                        </a:lnSpc>
                        <a:spcAft>
                          <a:spcPts val="0"/>
                        </a:spcAft>
                      </a:pPr>
                      <a:endParaRPr lang="en-US" sz="12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200" kern="1200" dirty="0" smtClean="0">
                          <a:solidFill>
                            <a:srgbClr val="000000"/>
                          </a:solidFill>
                          <a:effectLst/>
                          <a:latin typeface="+mn-lt"/>
                          <a:ea typeface="+mn-ea"/>
                          <a:cs typeface="Arial" panose="020B0604020202020204" pitchFamily="34" charset="0"/>
                        </a:rPr>
                        <a:t>0-&gt;5-&gt;5-&gt;5%</a:t>
                      </a:r>
                      <a:endParaRPr lang="zh-CN" altLang="zh-CN" sz="1200" kern="1200" dirty="0" smtClean="0">
                        <a:solidFill>
                          <a:srgbClr val="000000"/>
                        </a:solidFill>
                        <a:effectLst/>
                        <a:latin typeface="+mn-lt"/>
                        <a:ea typeface="+mn-ea"/>
                        <a:cs typeface="Arial" panose="020B0604020202020204" pitchFamily="34" charset="0"/>
                      </a:endParaRPr>
                    </a:p>
                    <a:p>
                      <a:pPr marL="0" algn="ctr" defTabSz="1219170" rtl="0" eaLnBrk="1" latinLnBrk="0" hangingPunct="1">
                        <a:lnSpc>
                          <a:spcPct val="107000"/>
                        </a:lnSpc>
                        <a:spcAft>
                          <a:spcPts val="800"/>
                        </a:spcAft>
                      </a:pPr>
                      <a:endParaRPr lang="en-GB" sz="1200" kern="1200" dirty="0">
                        <a:solidFill>
                          <a:srgbClr val="00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Arial" panose="020B0604020202020204" pitchFamily="34" charset="0"/>
                        </a:rPr>
                        <a:t>SP-211431</a:t>
                      </a:r>
                      <a:endParaRPr lang="en-GB" altLang="zh-CN" sz="1200" b="0" i="0" u="none" strike="noStrike" kern="1200" dirty="0" smtClean="0">
                        <a:solidFill>
                          <a:srgbClr val="FF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sz="1200" kern="1200" dirty="0">
                          <a:solidFill>
                            <a:srgbClr val="000000"/>
                          </a:solidFill>
                          <a:effectLst/>
                          <a:latin typeface="+mn-lt"/>
                          <a:ea typeface="宋体" panose="02010600030101010101" pitchFamily="2" charset="-122"/>
                          <a:cs typeface="Arial" panose="020B0604020202020204" pitchFamily="34" charset="0"/>
                        </a:rPr>
                        <a:t>28.317</a:t>
                      </a:r>
                    </a:p>
                    <a:p>
                      <a:pPr algn="ctr">
                        <a:lnSpc>
                          <a:spcPct val="150000"/>
                        </a:lnSpc>
                        <a:spcAft>
                          <a:spcPts val="0"/>
                        </a:spcAft>
                      </a:pPr>
                      <a:r>
                        <a:rPr lang="fr-FR" sz="1200" kern="1200" dirty="0">
                          <a:solidFill>
                            <a:srgbClr val="000000"/>
                          </a:solidFill>
                          <a:effectLst/>
                          <a:latin typeface="+mn-lt"/>
                          <a:ea typeface="宋体" panose="02010600030101010101" pitchFamily="2" charset="-122"/>
                          <a:cs typeface="Arial" panose="020B0604020202020204" pitchFamily="34" charset="0"/>
                        </a:rPr>
                        <a:t>28.313</a:t>
                      </a:r>
                      <a:endParaRPr lang="en-US" sz="12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200" kern="1200" dirty="0">
                          <a:solidFill>
                            <a:srgbClr val="000000"/>
                          </a:solidFill>
                          <a:effectLst/>
                          <a:latin typeface="+mn-lt"/>
                          <a:ea typeface="+mn-ea"/>
                          <a:cs typeface="Arial" panose="020B0604020202020204" pitchFamily="34" charset="0"/>
                        </a:rPr>
                        <a:t>China Mobile</a:t>
                      </a:r>
                      <a:r>
                        <a:rPr lang="en-US" altLang="zh-CN" sz="1200" kern="1200" dirty="0" smtClean="0">
                          <a:solidFill>
                            <a:srgbClr val="000000"/>
                          </a:solidFill>
                          <a:effectLst/>
                          <a:latin typeface="+mn-lt"/>
                          <a:ea typeface="+mn-ea"/>
                          <a:cs typeface="Arial" panose="020B0604020202020204" pitchFamily="34" charset="0"/>
                        </a:rPr>
                        <a:t>, Huawei</a:t>
                      </a:r>
                      <a:endParaRPr lang="en-US" sz="12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extLst>
                  <a:ext uri="{0D108BD9-81ED-4DB2-BD59-A6C34878D82A}">
                    <a16:rowId xmlns:a16="http://schemas.microsoft.com/office/drawing/2014/main" xmlns="" val="3324002326"/>
                  </a:ext>
                </a:extLst>
              </a:tr>
            </a:tbl>
          </a:graphicData>
        </a:graphic>
      </p:graphicFrame>
    </p:spTree>
    <p:extLst>
      <p:ext uri="{BB962C8B-B14F-4D97-AF65-F5344CB8AC3E}">
        <p14:creationId xmlns:p14="http://schemas.microsoft.com/office/powerpoint/2010/main" val="86716151"/>
      </p:ext>
    </p:extLst>
  </p:cSld>
  <p:clrMapOvr>
    <a:masterClrMapping/>
  </p:clrMapOvr>
  <p:transition spd="slow"/>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7">
            <a:extLst>
              <a:ext uri="{FF2B5EF4-FFF2-40B4-BE49-F238E27FC236}">
                <a16:creationId xmlns:a16="http://schemas.microsoft.com/office/drawing/2014/main" xmlns="" id="{B4F8F5CC-9B36-4C4A-96C2-095377087992}"/>
              </a:ext>
            </a:extLst>
          </p:cNvPr>
          <p:cNvSpPr txBox="1">
            <a:spLocks/>
          </p:cNvSpPr>
          <p:nvPr/>
        </p:nvSpPr>
        <p:spPr>
          <a:xfrm>
            <a:off x="8207620" y="3041340"/>
            <a:ext cx="3862161" cy="3210005"/>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err="1" smtClean="0">
                <a:solidFill>
                  <a:srgbClr val="0000FF"/>
                </a:solidFill>
                <a:latin typeface="Calibri"/>
              </a:rPr>
              <a:t>eECM</a:t>
            </a:r>
            <a:r>
              <a:rPr lang="zh-CN" altLang="en-US" sz="1200" b="1" kern="0" dirty="0" smtClean="0">
                <a:solidFill>
                  <a:srgbClr val="0000FF"/>
                </a:solidFill>
                <a:latin typeface="Calibri"/>
              </a:rPr>
              <a:t>：</a:t>
            </a:r>
            <a:endParaRPr lang="de-DE" altLang="de-DE" sz="1200" b="1" kern="0" dirty="0" smtClean="0">
              <a:solidFill>
                <a:srgbClr val="0000FF"/>
              </a:solidFill>
              <a:latin typeface="Calibri"/>
            </a:endParaRPr>
          </a:p>
          <a:p>
            <a:pPr marL="455073" indent="-455073" defTabSz="1219170">
              <a:spcBef>
                <a:spcPts val="0"/>
              </a:spcBef>
              <a:spcAft>
                <a:spcPts val="0"/>
              </a:spcAft>
              <a:defRPr/>
            </a:pPr>
            <a:r>
              <a:rPr lang="de-DE" altLang="de-DE" sz="1200" kern="0" dirty="0" smtClean="0">
                <a:solidFill>
                  <a:prstClr val="black"/>
                </a:solidFill>
                <a:latin typeface="Calibri"/>
              </a:rPr>
              <a:t>Progress since SA5#144e:</a:t>
            </a:r>
            <a:endParaRPr lang="de-DE" altLang="de-DE" sz="1200" kern="0" dirty="0">
              <a:solidFill>
                <a:prstClr val="black"/>
              </a:solidFill>
              <a:latin typeface="Calibri"/>
            </a:endParaRPr>
          </a:p>
          <a:p>
            <a:pPr marL="855123" lvl="1" indent="-455073" defTabSz="1219170">
              <a:spcBef>
                <a:spcPts val="0"/>
              </a:spcBef>
              <a:spcAft>
                <a:spcPts val="0"/>
              </a:spcAft>
              <a:defRPr/>
            </a:pPr>
            <a:r>
              <a:rPr lang="en-US" altLang="de-DE" sz="1000" kern="0" dirty="0">
                <a:solidFill>
                  <a:prstClr val="black"/>
                </a:solidFill>
              </a:rPr>
              <a:t>The latest </a:t>
            </a:r>
            <a:r>
              <a:rPr lang="en-US" altLang="de-DE" sz="1000" kern="0" dirty="0" err="1">
                <a:solidFill>
                  <a:prstClr val="black"/>
                </a:solidFill>
              </a:rPr>
              <a:t>DraftCR</a:t>
            </a:r>
            <a:r>
              <a:rPr lang="en-US" altLang="de-DE" sz="1000" kern="0" dirty="0">
                <a:solidFill>
                  <a:prstClr val="black"/>
                </a:solidFill>
              </a:rPr>
              <a:t> was converted into CR and got agreed</a:t>
            </a:r>
          </a:p>
          <a:p>
            <a:pPr marL="855123" lvl="1" indent="-455073" defTabSz="1219170">
              <a:spcBef>
                <a:spcPts val="0"/>
              </a:spcBef>
              <a:spcAft>
                <a:spcPts val="0"/>
              </a:spcAft>
              <a:defRPr/>
            </a:pPr>
            <a:r>
              <a:rPr lang="en-US" altLang="de-DE" sz="1000" kern="0" dirty="0">
                <a:solidFill>
                  <a:prstClr val="black"/>
                </a:solidFill>
              </a:rPr>
              <a:t>Group agreed the contribution on </a:t>
            </a:r>
            <a:r>
              <a:rPr lang="en-US" altLang="de-DE" sz="1000" kern="0" dirty="0" err="1">
                <a:solidFill>
                  <a:prstClr val="black"/>
                </a:solidFill>
              </a:rPr>
              <a:t>EASProfile</a:t>
            </a:r>
            <a:endParaRPr lang="en-US" altLang="de-DE" sz="1000" kern="0" dirty="0">
              <a:solidFill>
                <a:prstClr val="black"/>
              </a:solidFill>
            </a:endParaRPr>
          </a:p>
          <a:p>
            <a:pPr marL="855123" lvl="1" indent="-455073" defTabSz="1219170">
              <a:spcBef>
                <a:spcPts val="0"/>
              </a:spcBef>
              <a:spcAft>
                <a:spcPts val="0"/>
              </a:spcAft>
              <a:defRPr/>
            </a:pPr>
            <a:r>
              <a:rPr lang="en-US" altLang="de-DE" sz="1000" kern="0" dirty="0">
                <a:solidFill>
                  <a:prstClr val="black"/>
                </a:solidFill>
              </a:rPr>
              <a:t>Discussion happened around the concepts (Availability, Cloudlet etc.) defined in GSMA OPG and there mapping with the concepts defined in TS 28.538</a:t>
            </a:r>
          </a:p>
          <a:p>
            <a:pPr marL="855123" lvl="1" indent="-455073" defTabSz="1219170">
              <a:spcBef>
                <a:spcPts val="0"/>
              </a:spcBef>
              <a:spcAft>
                <a:spcPts val="0"/>
              </a:spcAft>
              <a:defRPr/>
            </a:pPr>
            <a:r>
              <a:rPr lang="en-US" altLang="de-DE" sz="1000" kern="0" dirty="0">
                <a:solidFill>
                  <a:prstClr val="black"/>
                </a:solidFill>
              </a:rPr>
              <a:t>Rapp mentioned that in future, </a:t>
            </a:r>
            <a:r>
              <a:rPr lang="en-US" altLang="de-DE" sz="1000" kern="0" dirty="0" err="1">
                <a:solidFill>
                  <a:prstClr val="black"/>
                </a:solidFill>
              </a:rPr>
              <a:t>eECM</a:t>
            </a:r>
            <a:r>
              <a:rPr lang="en-US" altLang="de-DE" sz="1000" kern="0" dirty="0">
                <a:solidFill>
                  <a:prstClr val="black"/>
                </a:solidFill>
              </a:rPr>
              <a:t> will follow draft CR process and asked the group to consider that as appropriate.</a:t>
            </a:r>
            <a:endParaRPr lang="de-DE" altLang="de-DE" sz="1000" kern="0" dirty="0">
              <a:solidFill>
                <a:prstClr val="black"/>
              </a:solidFill>
              <a:latin typeface="Calibri"/>
            </a:endParaRPr>
          </a:p>
          <a:p>
            <a:pPr marL="457189" lvl="1" indent="0" defTabSz="1219170">
              <a:spcBef>
                <a:spcPts val="0"/>
              </a:spcBef>
              <a:spcAft>
                <a:spcPts val="0"/>
              </a:spcAft>
              <a:buNone/>
              <a:defRPr/>
            </a:pPr>
            <a:r>
              <a:rPr lang="en-US" altLang="zh-CN" sz="1000" kern="0" dirty="0">
                <a:solidFill>
                  <a:prstClr val="black"/>
                </a:solidFill>
                <a:latin typeface="Calibri"/>
                <a:cs typeface="+mn-cs"/>
              </a:rPr>
              <a:t> </a:t>
            </a:r>
          </a:p>
          <a:p>
            <a:pPr marL="455073" indent="-455073" defTabSz="1219170">
              <a:spcBef>
                <a:spcPts val="0"/>
              </a:spcBef>
              <a:spcAft>
                <a:spcPts val="0"/>
              </a:spcAft>
              <a:defRPr/>
            </a:pPr>
            <a:r>
              <a:rPr lang="en-US" sz="1200" kern="0" dirty="0">
                <a:solidFill>
                  <a:prstClr val="black"/>
                </a:solidFill>
                <a:latin typeface="Calibri"/>
              </a:rPr>
              <a:t>RAN impacts and dependencies:</a:t>
            </a:r>
            <a:endParaRPr lang="de-DE" sz="1200" kern="0" dirty="0">
              <a:solidFill>
                <a:prstClr val="black"/>
              </a:solidFill>
              <a:latin typeface="Calibri"/>
            </a:endParaRPr>
          </a:p>
          <a:p>
            <a:pPr marL="988459" lvl="1" indent="-378875" defTabSz="1219170">
              <a:spcBef>
                <a:spcPts val="0"/>
              </a:spcBef>
              <a:spcAft>
                <a:spcPts val="600"/>
              </a:spcAft>
              <a:defRPr/>
            </a:pPr>
            <a:r>
              <a:rPr lang="en-US" sz="1000" kern="0" dirty="0" smtClean="0">
                <a:solidFill>
                  <a:prstClr val="black"/>
                </a:solidFill>
                <a:latin typeface="Calibri"/>
                <a:cs typeface="+mn-cs"/>
              </a:rPr>
              <a:t>None</a:t>
            </a:r>
            <a:endParaRPr lang="en-US" sz="1000" kern="0" dirty="0">
              <a:solidFill>
                <a:prstClr val="black"/>
              </a:solidFill>
              <a:latin typeface="Calibri"/>
              <a:cs typeface="+mn-cs"/>
            </a:endParaRPr>
          </a:p>
          <a:p>
            <a:pPr marL="457189" lvl="1" indent="0" defTabSz="1219170">
              <a:spcBef>
                <a:spcPts val="0"/>
              </a:spcBef>
              <a:spcAft>
                <a:spcPts val="600"/>
              </a:spcAft>
              <a:buNone/>
              <a:defRPr/>
            </a:pPr>
            <a:endParaRPr lang="en-US" sz="1000" kern="0" dirty="0">
              <a:solidFill>
                <a:prstClr val="black"/>
              </a:solidFill>
              <a:latin typeface="Calibri"/>
              <a:cs typeface="+mn-cs"/>
            </a:endParaRPr>
          </a:p>
          <a:p>
            <a:pPr marL="455073" indent="-455073" defTabSz="1219170">
              <a:spcBef>
                <a:spcPts val="0"/>
              </a:spcBef>
              <a:spcAft>
                <a:spcPts val="0"/>
              </a:spcAft>
              <a:defRPr/>
            </a:pPr>
            <a:r>
              <a:rPr lang="de-DE" sz="1200" kern="0" dirty="0">
                <a:solidFill>
                  <a:prstClr val="black"/>
                </a:solidFill>
                <a:latin typeface="Calibri"/>
              </a:rPr>
              <a:t>Next steps</a:t>
            </a:r>
            <a:r>
              <a:rPr lang="de-DE" sz="1200" kern="0" dirty="0" smtClean="0">
                <a:solidFill>
                  <a:prstClr val="black"/>
                </a:solidFill>
                <a:latin typeface="Calibri"/>
              </a:rPr>
              <a:t>:</a:t>
            </a:r>
          </a:p>
          <a:p>
            <a:pPr marL="855123" lvl="1" indent="-455073" defTabSz="1219170">
              <a:spcBef>
                <a:spcPts val="0"/>
              </a:spcBef>
              <a:spcAft>
                <a:spcPts val="0"/>
              </a:spcAft>
              <a:defRPr/>
            </a:pPr>
            <a:r>
              <a:rPr lang="en-US" sz="1000" kern="0" dirty="0">
                <a:solidFill>
                  <a:prstClr val="black"/>
                </a:solidFill>
              </a:rPr>
              <a:t>Recommend group to start looking at GSMA </a:t>
            </a:r>
            <a:r>
              <a:rPr lang="en-US" sz="1000" kern="0" dirty="0" smtClean="0">
                <a:solidFill>
                  <a:prstClr val="black"/>
                </a:solidFill>
              </a:rPr>
              <a:t>requirements</a:t>
            </a:r>
            <a:endParaRPr lang="en-US" sz="1000" kern="0" dirty="0">
              <a:solidFill>
                <a:prstClr val="black"/>
              </a:solidFill>
              <a:latin typeface="Calibri"/>
              <a:cs typeface="+mn-cs"/>
            </a:endParaRPr>
          </a:p>
        </p:txBody>
      </p:sp>
      <p:sp>
        <p:nvSpPr>
          <p:cNvPr id="11" name="Content Placeholder 7">
            <a:extLst>
              <a:ext uri="{FF2B5EF4-FFF2-40B4-BE49-F238E27FC236}">
                <a16:creationId xmlns:a16="http://schemas.microsoft.com/office/drawing/2014/main" xmlns="" id="{B4F8F5CC-9B36-4C4A-96C2-095377087992}"/>
              </a:ext>
            </a:extLst>
          </p:cNvPr>
          <p:cNvSpPr txBox="1">
            <a:spLocks/>
          </p:cNvSpPr>
          <p:nvPr/>
        </p:nvSpPr>
        <p:spPr>
          <a:xfrm>
            <a:off x="3611713" y="3031549"/>
            <a:ext cx="4642921" cy="3219796"/>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dirty="0" smtClean="0">
                <a:solidFill>
                  <a:srgbClr val="0000FF"/>
                </a:solidFill>
              </a:rPr>
              <a:t>AdNRM_ph2</a:t>
            </a:r>
            <a:r>
              <a:rPr lang="zh-CN" altLang="en-US" sz="1200" b="1" dirty="0" smtClean="0">
                <a:solidFill>
                  <a:srgbClr val="0000FF"/>
                </a:solidFill>
              </a:rPr>
              <a:t>：</a:t>
            </a:r>
            <a:endParaRPr lang="de-DE" altLang="de-DE" sz="1200" b="1" kern="0" dirty="0" smtClean="0">
              <a:solidFill>
                <a:srgbClr val="0000FF"/>
              </a:solidFill>
            </a:endParaRPr>
          </a:p>
          <a:p>
            <a:pPr marL="455073" indent="-455073" defTabSz="1219170">
              <a:spcBef>
                <a:spcPts val="0"/>
              </a:spcBef>
              <a:spcAft>
                <a:spcPts val="0"/>
              </a:spcAft>
              <a:defRPr/>
            </a:pPr>
            <a:r>
              <a:rPr lang="de-DE" altLang="de-DE" sz="1200" kern="0" dirty="0" smtClean="0">
                <a:solidFill>
                  <a:prstClr val="black"/>
                </a:solidFill>
              </a:rPr>
              <a:t>Progress since SA5#144e:</a:t>
            </a:r>
            <a:endParaRPr lang="de-DE" altLang="de-DE" sz="1200" kern="0" dirty="0">
              <a:solidFill>
                <a:prstClr val="black"/>
              </a:solidFill>
            </a:endParaRPr>
          </a:p>
          <a:p>
            <a:pPr marL="855123" lvl="1" indent="-455073" defTabSz="1219170">
              <a:spcBef>
                <a:spcPts val="0"/>
              </a:spcBef>
              <a:spcAft>
                <a:spcPts val="0"/>
              </a:spcAft>
              <a:defRPr/>
            </a:pPr>
            <a:r>
              <a:rPr lang="de-DE" altLang="de-DE" sz="1000" kern="0" dirty="0">
                <a:solidFill>
                  <a:prstClr val="black"/>
                </a:solidFill>
              </a:rPr>
              <a:t>5GC NRM enhancement for NF profile and UPFFunction, UDRFunction, UDMFunction,  PCFFunction, NSSFFunction, NWDAFFunction discussed and accepted.</a:t>
            </a:r>
          </a:p>
          <a:p>
            <a:pPr marL="855123" lvl="1" indent="-455073" defTabSz="1219170">
              <a:spcBef>
                <a:spcPts val="0"/>
              </a:spcBef>
              <a:spcAft>
                <a:spcPts val="0"/>
              </a:spcAft>
              <a:defRPr/>
            </a:pPr>
            <a:r>
              <a:rPr lang="de-DE" altLang="de-DE" sz="1000" kern="0" dirty="0">
                <a:solidFill>
                  <a:prstClr val="black"/>
                </a:solidFill>
              </a:rPr>
              <a:t>Add BWP set support to NRM, input to draftCR regarding Add Scheduler IOC stage 2/3 and Introduce Condition Monitor and enhance PerfMetricJob discussed and accepted.</a:t>
            </a:r>
          </a:p>
          <a:p>
            <a:pPr marL="855123" lvl="1" indent="-455073" defTabSz="1219170">
              <a:spcBef>
                <a:spcPts val="0"/>
              </a:spcBef>
              <a:spcAft>
                <a:spcPts val="0"/>
              </a:spcAft>
              <a:defRPr/>
            </a:pPr>
            <a:r>
              <a:rPr lang="de-DE" altLang="de-DE" sz="1000" kern="0" dirty="0">
                <a:solidFill>
                  <a:prstClr val="black"/>
                </a:solidFill>
              </a:rPr>
              <a:t>Enhancing PerfMetricJob by service execution condition stage2/3, Add Enhanced QoS support in NRM stage2/3, Introduction of Stage 2 Common Data Type Definitions, discussed but not agreed.</a:t>
            </a:r>
          </a:p>
          <a:p>
            <a:pPr marL="457189" lvl="1" indent="0" defTabSz="1219170">
              <a:spcBef>
                <a:spcPts val="0"/>
              </a:spcBef>
              <a:spcAft>
                <a:spcPts val="0"/>
              </a:spcAft>
              <a:buNone/>
              <a:defRPr/>
            </a:pPr>
            <a:r>
              <a:rPr lang="en-US" altLang="zh-CN" sz="1000" kern="0" dirty="0">
                <a:solidFill>
                  <a:prstClr val="black"/>
                </a:solidFill>
                <a:cs typeface="+mn-cs"/>
              </a:rPr>
              <a:t> </a:t>
            </a:r>
            <a:r>
              <a:rPr lang="en-US" sz="1200" kern="0" dirty="0">
                <a:solidFill>
                  <a:prstClr val="black"/>
                </a:solidFill>
              </a:rPr>
              <a:t>RAN impacts and dependencies:</a:t>
            </a:r>
            <a:endParaRPr lang="de-DE" sz="1200" kern="0" dirty="0">
              <a:solidFill>
                <a:prstClr val="black"/>
              </a:solidFill>
            </a:endParaRPr>
          </a:p>
          <a:p>
            <a:pPr marL="988459" lvl="1" indent="-378875" defTabSz="1219170">
              <a:spcBef>
                <a:spcPts val="0"/>
              </a:spcBef>
              <a:spcAft>
                <a:spcPts val="600"/>
              </a:spcAft>
              <a:defRPr/>
            </a:pPr>
            <a:r>
              <a:rPr lang="en-US" sz="1000" kern="0" dirty="0">
                <a:solidFill>
                  <a:prstClr val="black"/>
                </a:solidFill>
                <a:cs typeface="+mn-cs"/>
              </a:rPr>
              <a:t>None identified</a:t>
            </a:r>
          </a:p>
          <a:p>
            <a:pPr marL="455073" indent="-455073" defTabSz="1219170">
              <a:spcBef>
                <a:spcPts val="0"/>
              </a:spcBef>
              <a:spcAft>
                <a:spcPts val="0"/>
              </a:spcAft>
              <a:defRPr/>
            </a:pPr>
            <a:r>
              <a:rPr lang="de-DE" sz="1200" kern="0" dirty="0">
                <a:solidFill>
                  <a:prstClr val="black"/>
                </a:solidFill>
              </a:rPr>
              <a:t>Next steps:</a:t>
            </a:r>
          </a:p>
          <a:p>
            <a:pPr marL="988459" lvl="1" indent="-378875" defTabSz="1219170">
              <a:defRPr/>
            </a:pPr>
            <a:r>
              <a:rPr lang="en-US" sz="1000" kern="0" dirty="0">
                <a:solidFill>
                  <a:prstClr val="black"/>
                </a:solidFill>
                <a:cs typeface="+mn-cs"/>
              </a:rPr>
              <a:t>WOP2 &amp; WOP3 contents: 5GC NRM Enhancement for NSSF/NEF/NWDAF and other Core NF.</a:t>
            </a:r>
          </a:p>
          <a:p>
            <a:pPr marL="988459" lvl="1" indent="-378875" defTabSz="1219170">
              <a:defRPr/>
            </a:pPr>
            <a:r>
              <a:rPr lang="en-US" sz="1000" kern="0" dirty="0">
                <a:solidFill>
                  <a:prstClr val="black"/>
                </a:solidFill>
                <a:cs typeface="+mn-cs"/>
              </a:rPr>
              <a:t>Enhance NRM to support features, including architecture enhancements for the support of 5G core System Enhancement, and enhancement for NR</a:t>
            </a:r>
          </a:p>
        </p:txBody>
      </p:sp>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60776"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smtClean="0"/>
              <a:t>Rel-18 </a:t>
            </a:r>
            <a:r>
              <a:rPr lang="en-US" altLang="en-US" sz="2800" dirty="0"/>
              <a:t>WI - Management Architecture and </a:t>
            </a:r>
            <a:r>
              <a:rPr lang="en-US" altLang="en-US" sz="2800" dirty="0" smtClean="0"/>
              <a:t>Mechanisms (1/2)</a:t>
            </a:r>
            <a:endParaRPr lang="en-US" altLang="en-US" sz="2800" dirty="0"/>
          </a:p>
        </p:txBody>
      </p:sp>
      <p:graphicFrame>
        <p:nvGraphicFramePr>
          <p:cNvPr id="8" name="Table 5">
            <a:extLst>
              <a:ext uri="{FF2B5EF4-FFF2-40B4-BE49-F238E27FC236}">
                <a16:creationId xmlns:a16="http://schemas.microsoft.com/office/drawing/2014/main" xmlns="" id="{D8F42FF3-0490-47F9-A60A-62E42DC88CAC}"/>
              </a:ext>
            </a:extLst>
          </p:cNvPr>
          <p:cNvGraphicFramePr>
            <a:graphicFrameLocks noGrp="1"/>
          </p:cNvGraphicFramePr>
          <p:nvPr>
            <p:extLst>
              <p:ext uri="{D42A27DB-BD31-4B8C-83A1-F6EECF244321}">
                <p14:modId xmlns:p14="http://schemas.microsoft.com/office/powerpoint/2010/main" val="2550126072"/>
              </p:ext>
            </p:extLst>
          </p:nvPr>
        </p:nvGraphicFramePr>
        <p:xfrm>
          <a:off x="172996" y="838042"/>
          <a:ext cx="11747157" cy="2220141"/>
        </p:xfrm>
        <a:graphic>
          <a:graphicData uri="http://schemas.openxmlformats.org/drawingml/2006/table">
            <a:tbl>
              <a:tblPr firstRow="1" firstCol="1" bandRow="1">
                <a:tableStyleId>{F5AB1C69-6EDB-4FF4-983F-18BD219EF322}</a:tableStyleId>
              </a:tblPr>
              <a:tblGrid>
                <a:gridCol w="472799">
                  <a:extLst>
                    <a:ext uri="{9D8B030D-6E8A-4147-A177-3AD203B41FA5}">
                      <a16:colId xmlns:a16="http://schemas.microsoft.com/office/drawing/2014/main" xmlns="" val="20000"/>
                    </a:ext>
                  </a:extLst>
                </a:gridCol>
                <a:gridCol w="2205470">
                  <a:extLst>
                    <a:ext uri="{9D8B030D-6E8A-4147-A177-3AD203B41FA5}">
                      <a16:colId xmlns:a16="http://schemas.microsoft.com/office/drawing/2014/main" xmlns="" val="20001"/>
                    </a:ext>
                  </a:extLst>
                </a:gridCol>
                <a:gridCol w="854899">
                  <a:extLst>
                    <a:ext uri="{9D8B030D-6E8A-4147-A177-3AD203B41FA5}">
                      <a16:colId xmlns:a16="http://schemas.microsoft.com/office/drawing/2014/main" xmlns="" val="20002"/>
                    </a:ext>
                  </a:extLst>
                </a:gridCol>
                <a:gridCol w="551964">
                  <a:extLst>
                    <a:ext uri="{9D8B030D-6E8A-4147-A177-3AD203B41FA5}">
                      <a16:colId xmlns:a16="http://schemas.microsoft.com/office/drawing/2014/main" xmlns="" val="20003"/>
                    </a:ext>
                  </a:extLst>
                </a:gridCol>
                <a:gridCol w="305147">
                  <a:extLst>
                    <a:ext uri="{9D8B030D-6E8A-4147-A177-3AD203B41FA5}">
                      <a16:colId xmlns:a16="http://schemas.microsoft.com/office/drawing/2014/main" xmlns="" val="20004"/>
                    </a:ext>
                  </a:extLst>
                </a:gridCol>
                <a:gridCol w="733463">
                  <a:extLst>
                    <a:ext uri="{9D8B030D-6E8A-4147-A177-3AD203B41FA5}">
                      <a16:colId xmlns:a16="http://schemas.microsoft.com/office/drawing/2014/main" xmlns="" val="20005"/>
                    </a:ext>
                  </a:extLst>
                </a:gridCol>
                <a:gridCol w="513858">
                  <a:extLst>
                    <a:ext uri="{9D8B030D-6E8A-4147-A177-3AD203B41FA5}">
                      <a16:colId xmlns:a16="http://schemas.microsoft.com/office/drawing/2014/main" xmlns="" val="20006"/>
                    </a:ext>
                  </a:extLst>
                </a:gridCol>
                <a:gridCol w="665019">
                  <a:extLst>
                    <a:ext uri="{9D8B030D-6E8A-4147-A177-3AD203B41FA5}">
                      <a16:colId xmlns:a16="http://schemas.microsoft.com/office/drawing/2014/main" xmlns="" val="20007"/>
                    </a:ext>
                  </a:extLst>
                </a:gridCol>
                <a:gridCol w="876679">
                  <a:extLst>
                    <a:ext uri="{9D8B030D-6E8A-4147-A177-3AD203B41FA5}">
                      <a16:colId xmlns:a16="http://schemas.microsoft.com/office/drawing/2014/main" xmlns="" val="20008"/>
                    </a:ext>
                  </a:extLst>
                </a:gridCol>
                <a:gridCol w="991788"/>
                <a:gridCol w="914905"/>
                <a:gridCol w="914905"/>
                <a:gridCol w="914905"/>
                <a:gridCol w="831356"/>
              </a:tblGrid>
              <a:tr h="239783">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smtClean="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smtClean="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WID</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xmlns="" val="10000"/>
                  </a:ext>
                </a:extLst>
              </a:tr>
              <a:tr h="684974">
                <a:tc>
                  <a:txBody>
                    <a:bodyPr/>
                    <a:lstStyle/>
                    <a:p>
                      <a:pPr algn="l" fontAlgn="t"/>
                      <a:r>
                        <a:rPr lang="en-US" sz="1000" b="0" i="0" u="none" strike="noStrike" dirty="0">
                          <a:solidFill>
                            <a:srgbClr val="000000"/>
                          </a:solidFill>
                          <a:effectLst/>
                          <a:latin typeface="+mn-lt"/>
                        </a:rPr>
                        <a:t>940045</a:t>
                      </a:r>
                    </a:p>
                  </a:txBody>
                  <a:tcPr marL="6350" marR="6350" marT="6350" marB="0"/>
                </a:tc>
                <a:tc>
                  <a:txBody>
                    <a:bodyPr/>
                    <a:lstStyle/>
                    <a:p>
                      <a:pPr algn="l" fontAlgn="t"/>
                      <a:r>
                        <a:rPr lang="en-US" sz="1000" b="0" i="0" u="none" strike="noStrike" dirty="0">
                          <a:solidFill>
                            <a:schemeClr val="tx1"/>
                          </a:solidFill>
                          <a:effectLst/>
                          <a:latin typeface="+mn-lt"/>
                        </a:rPr>
                        <a:t>Network slicing provisioning rules </a:t>
                      </a:r>
                    </a:p>
                  </a:txBody>
                  <a:tcPr marL="6350" marR="6350" marT="6350" marB="0"/>
                </a:tc>
                <a:tc>
                  <a:txBody>
                    <a:bodyPr/>
                    <a:lstStyle/>
                    <a:p>
                      <a:pPr algn="l" fontAlgn="t"/>
                      <a:r>
                        <a:rPr lang="en-US" sz="1000" b="0" i="0" u="none" strike="noStrike" dirty="0">
                          <a:solidFill>
                            <a:srgbClr val="000000"/>
                          </a:solidFill>
                          <a:effectLst/>
                          <a:latin typeface="+mn-lt"/>
                        </a:rPr>
                        <a:t>NSRULE</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smtClean="0">
                          <a:solidFill>
                            <a:srgbClr val="000000"/>
                          </a:solidFill>
                          <a:effectLst/>
                          <a:latin typeface="+mn-lt"/>
                          <a:ea typeface="+mn-ea"/>
                          <a:cs typeface="+mn-cs"/>
                        </a:rPr>
                        <a:t>SA#98(Dec 2022) -&gt; </a:t>
                      </a:r>
                      <a:r>
                        <a:rPr lang="en-US" altLang="zh-CN" sz="1000" b="1" i="0" u="none" strike="noStrike" kern="1200" dirty="0" smtClean="0">
                          <a:solidFill>
                            <a:srgbClr val="0000FF"/>
                          </a:solidFill>
                          <a:effectLst/>
                          <a:latin typeface="+mn-lt"/>
                          <a:ea typeface="+mn-ea"/>
                          <a:cs typeface="+mn-cs"/>
                        </a:rPr>
                        <a:t>SA#100 (Jun 2023)</a:t>
                      </a:r>
                      <a:endParaRPr lang="zh-CN" altLang="zh-CN" sz="1000" b="1" i="0" u="none" strike="noStrike" kern="1200" dirty="0">
                        <a:solidFill>
                          <a:srgbClr val="0000FF"/>
                        </a:solidFill>
                        <a:effectLst/>
                        <a:latin typeface="+mn-lt"/>
                        <a:ea typeface="+mn-ea"/>
                        <a:cs typeface="+mn-cs"/>
                      </a:endParaRPr>
                    </a:p>
                  </a:txBody>
                  <a:tcPr marL="9525" marR="9525" marT="9525" marB="9525"/>
                </a:tc>
                <a:tc>
                  <a:txBody>
                    <a:bodyPr/>
                    <a:lstStyle/>
                    <a:p>
                      <a:pPr algn="l" fontAlgn="t"/>
                      <a:r>
                        <a:rPr lang="en-US" sz="1000" b="0" i="0" u="none" strike="noStrike" dirty="0">
                          <a:solidFill>
                            <a:srgbClr val="000000"/>
                          </a:solidFill>
                          <a:effectLst/>
                          <a:latin typeface="+mn-lt"/>
                        </a:rPr>
                        <a:t>35%</a:t>
                      </a:r>
                    </a:p>
                  </a:txBody>
                  <a:tcPr marL="6350" marR="6350" marT="6350" marB="0"/>
                </a:tc>
                <a:tc>
                  <a:txBody>
                    <a:bodyPr/>
                    <a:lstStyle/>
                    <a:p>
                      <a:pPr algn="ctr">
                        <a:lnSpc>
                          <a:spcPct val="107000"/>
                        </a:lnSpc>
                        <a:spcAft>
                          <a:spcPts val="800"/>
                        </a:spcAft>
                      </a:pPr>
                      <a:r>
                        <a:rPr lang="en-GB" sz="900" b="0" i="0" u="none" strike="noStrike" kern="1200" dirty="0" smtClean="0">
                          <a:solidFill>
                            <a:srgbClr val="0000FF"/>
                          </a:solidFill>
                          <a:effectLst/>
                          <a:latin typeface="+mn-lt"/>
                          <a:ea typeface="+mn-ea"/>
                          <a:cs typeface="+mn-cs"/>
                        </a:rPr>
                        <a:t>45%</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8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0-&gt;15-&gt;35-&gt;45%</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SP-211449</a:t>
                      </a:r>
                    </a:p>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28.531, 28.541</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en-US" sz="1000" b="0" kern="1200" dirty="0">
                        <a:solidFill>
                          <a:schemeClr val="dk1"/>
                        </a:solidFill>
                        <a:effectLst/>
                        <a:latin typeface="+mn-lt"/>
                        <a:ea typeface="+mn-ea"/>
                        <a:cs typeface="Arial" panose="020B0604020202020204" pitchFamily="34" charset="0"/>
                      </a:endParaRPr>
                    </a:p>
                  </a:txBody>
                  <a:tcPr marL="9525" marR="9525" marT="9525" marB="9525"/>
                </a:tc>
                <a:extLst>
                  <a:ext uri="{0D108BD9-81ED-4DB2-BD59-A6C34878D82A}">
                    <a16:rowId xmlns:a16="http://schemas.microsoft.com/office/drawing/2014/main" xmlns="" val="3324002326"/>
                  </a:ext>
                </a:extLst>
              </a:tr>
              <a:tr h="504181">
                <a:tc>
                  <a:txBody>
                    <a:bodyPr/>
                    <a:lstStyle/>
                    <a:p>
                      <a:pPr algn="l" fontAlgn="t"/>
                      <a:r>
                        <a:rPr lang="en-US" sz="1000" b="0" i="0" u="none" strike="noStrike" dirty="0">
                          <a:solidFill>
                            <a:srgbClr val="000000"/>
                          </a:solidFill>
                          <a:effectLst/>
                          <a:latin typeface="+mn-lt"/>
                        </a:rPr>
                        <a:t>950031</a:t>
                      </a:r>
                    </a:p>
                  </a:txBody>
                  <a:tcPr marL="6350" marR="6350" marT="6350" marB="0"/>
                </a:tc>
                <a:tc>
                  <a:txBody>
                    <a:bodyPr/>
                    <a:lstStyle/>
                    <a:p>
                      <a:pPr algn="l" fontAlgn="t"/>
                      <a:r>
                        <a:rPr lang="en-US" sz="1000" b="0" i="0" u="none" strike="noStrike" dirty="0">
                          <a:solidFill>
                            <a:schemeClr val="tx1"/>
                          </a:solidFill>
                          <a:effectLst/>
                          <a:latin typeface="+mn-lt"/>
                        </a:rPr>
                        <a:t>Additional NRM features phase 2 </a:t>
                      </a:r>
                    </a:p>
                  </a:txBody>
                  <a:tcPr marL="6350" marR="6350" marT="6350" marB="0"/>
                </a:tc>
                <a:tc>
                  <a:txBody>
                    <a:bodyPr/>
                    <a:lstStyle/>
                    <a:p>
                      <a:pPr algn="l" fontAlgn="t"/>
                      <a:r>
                        <a:rPr lang="en-US" sz="1000" b="0" i="0" u="none" strike="noStrike" dirty="0">
                          <a:solidFill>
                            <a:srgbClr val="000000"/>
                          </a:solidFill>
                          <a:effectLst/>
                          <a:latin typeface="+mn-lt"/>
                        </a:rPr>
                        <a:t>AdNRM_ph2</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SA#99(Mar 2023)</a:t>
                      </a:r>
                      <a:endParaRPr lang="zh-CN" sz="1000" b="0" i="0" u="none" strike="noStrike" kern="1200" dirty="0">
                        <a:solidFill>
                          <a:srgbClr val="000000"/>
                        </a:solidFill>
                        <a:effectLst/>
                        <a:latin typeface="+mn-lt"/>
                        <a:ea typeface="+mn-ea"/>
                        <a:cs typeface="+mn-cs"/>
                      </a:endParaRPr>
                    </a:p>
                  </a:txBody>
                  <a:tcPr marL="9525" marR="9525" marT="9525" marB="9525"/>
                </a:tc>
                <a:tc>
                  <a:txBody>
                    <a:bodyPr/>
                    <a:lstStyle/>
                    <a:p>
                      <a:pPr algn="l" fontAlgn="t"/>
                      <a:r>
                        <a:rPr lang="en-US" sz="1000" b="0" i="0" u="none" strike="noStrike" dirty="0">
                          <a:solidFill>
                            <a:srgbClr val="000000"/>
                          </a:solidFill>
                          <a:effectLst/>
                          <a:latin typeface="+mn-lt"/>
                        </a:rPr>
                        <a:t>7%</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0-&gt;5-&gt;7-</a:t>
                      </a:r>
                      <a:r>
                        <a:rPr lang="en-US" altLang="zh-CN" sz="1000" kern="1200" dirty="0">
                          <a:solidFill>
                            <a:srgbClr val="000000"/>
                          </a:solidFill>
                          <a:effectLst/>
                          <a:latin typeface="+mn-lt"/>
                          <a:ea typeface="宋体" panose="02010600030101010101" pitchFamily="2" charset="-122"/>
                          <a:cs typeface="Arial" panose="020B0604020202020204" pitchFamily="34" charset="0"/>
                        </a:rPr>
                        <a:t>&gt;10% </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-&gt;</a:t>
                      </a:r>
                      <a:r>
                        <a:rPr lang="en-US" altLang="zh-CN" sz="1000" kern="1200" baseline="0" dirty="0" smtClean="0">
                          <a:solidFill>
                            <a:srgbClr val="000000"/>
                          </a:solidFill>
                          <a:effectLst/>
                          <a:latin typeface="+mn-lt"/>
                          <a:ea typeface="宋体" panose="02010600030101010101" pitchFamily="2" charset="-122"/>
                          <a:cs typeface="Arial" panose="020B0604020202020204" pitchFamily="34" charset="0"/>
                        </a:rPr>
                        <a:t> </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30%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SP-220351</a:t>
                      </a:r>
                    </a:p>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28.540, 28.541, 28.622, 28.623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Nokia, Nokia Shanghai Bell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tr>
              <a:tr h="516913">
                <a:tc>
                  <a:txBody>
                    <a:bodyPr/>
                    <a:lstStyle/>
                    <a:p>
                      <a:pPr algn="l" fontAlgn="t"/>
                      <a:r>
                        <a:rPr lang="en-US" sz="1000" b="0" i="0" u="none" strike="noStrike" dirty="0">
                          <a:solidFill>
                            <a:srgbClr val="000000"/>
                          </a:solidFill>
                          <a:effectLst/>
                          <a:latin typeface="+mn-lt"/>
                        </a:rPr>
                        <a:t>950036</a:t>
                      </a:r>
                    </a:p>
                  </a:txBody>
                  <a:tcPr marL="6350" marR="6350" marT="6350" marB="0"/>
                </a:tc>
                <a:tc>
                  <a:txBody>
                    <a:bodyPr/>
                    <a:lstStyle/>
                    <a:p>
                      <a:pPr algn="l" fontAlgn="t"/>
                      <a:r>
                        <a:rPr lang="en-US" sz="1000" b="0" i="0" u="none" strike="noStrike" dirty="0">
                          <a:solidFill>
                            <a:schemeClr val="tx1"/>
                          </a:solidFill>
                          <a:effectLst/>
                          <a:latin typeface="+mn-lt"/>
                        </a:rPr>
                        <a:t>Enhanced Edge Computing Management </a:t>
                      </a:r>
                    </a:p>
                  </a:txBody>
                  <a:tcPr marL="6350" marR="6350" marT="6350" marB="0"/>
                </a:tc>
                <a:tc>
                  <a:txBody>
                    <a:bodyPr/>
                    <a:lstStyle/>
                    <a:p>
                      <a:pPr algn="l" fontAlgn="t"/>
                      <a:r>
                        <a:rPr lang="en-US" sz="1000" b="0" i="0" u="none" strike="noStrike" dirty="0" err="1">
                          <a:solidFill>
                            <a:srgbClr val="000000"/>
                          </a:solidFill>
                          <a:effectLst/>
                          <a:latin typeface="+mn-lt"/>
                        </a:rPr>
                        <a:t>eECM</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1000" b="0" i="0" u="none" strike="noStrike" kern="1200" dirty="0">
                          <a:solidFill>
                            <a:srgbClr val="000000"/>
                          </a:solidFill>
                          <a:effectLst/>
                          <a:latin typeface="+mn-lt"/>
                          <a:ea typeface="+mn-ea"/>
                          <a:cs typeface="+mn-cs"/>
                        </a:rPr>
                        <a:t>SA#99 (Mar 2023)</a:t>
                      </a:r>
                      <a:endParaRPr lang="en-US" sz="1000" b="0" i="0" u="none" strike="noStrike" kern="1200" dirty="0">
                        <a:solidFill>
                          <a:srgbClr val="000000"/>
                        </a:solidFill>
                        <a:effectLst/>
                        <a:latin typeface="+mn-lt"/>
                        <a:ea typeface="+mn-ea"/>
                        <a:cs typeface="+mn-cs"/>
                      </a:endParaRPr>
                    </a:p>
                  </a:txBody>
                  <a:tcPr marL="9525" marR="9525" marT="9525" marB="9525"/>
                </a:tc>
                <a:tc>
                  <a:txBody>
                    <a:bodyPr/>
                    <a:lstStyle/>
                    <a:p>
                      <a:pPr algn="l" fontAlgn="t"/>
                      <a:r>
                        <a:rPr lang="en-US" sz="1000" b="0" i="0" u="none" strike="noStrike" dirty="0">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35%</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0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smtClean="0">
                          <a:solidFill>
                            <a:srgbClr val="000000"/>
                          </a:solidFill>
                          <a:effectLst/>
                          <a:latin typeface="+mn-lt"/>
                          <a:ea typeface="+mn-ea"/>
                          <a:cs typeface="Arial" panose="020B0604020202020204" pitchFamily="34" charset="0"/>
                        </a:rPr>
                        <a:t>20-&gt; 35%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SP-220154</a:t>
                      </a:r>
                    </a:p>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28.531, 28.532, 28.538, 28.541, 28.552, 28.554</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Samsung, Intel</a:t>
                      </a:r>
                      <a:endParaRPr lang="en-US" sz="1000" b="0" kern="1200" dirty="0">
                        <a:solidFill>
                          <a:schemeClr val="dk1"/>
                        </a:solidFill>
                        <a:effectLst/>
                        <a:latin typeface="+mn-lt"/>
                        <a:ea typeface="+mn-ea"/>
                        <a:cs typeface="Arial" panose="020B0604020202020204" pitchFamily="34" charset="0"/>
                      </a:endParaRPr>
                    </a:p>
                  </a:txBody>
                  <a:tcPr marL="9525" marR="9525" marT="9525" marB="9525"/>
                </a:tc>
              </a:tr>
            </a:tbl>
          </a:graphicData>
        </a:graphic>
      </p:graphicFrame>
      <p:sp>
        <p:nvSpPr>
          <p:cNvPr id="9" name="Content Placeholder 7">
            <a:extLst>
              <a:ext uri="{FF2B5EF4-FFF2-40B4-BE49-F238E27FC236}">
                <a16:creationId xmlns:a16="http://schemas.microsoft.com/office/drawing/2014/main" xmlns="" id="{B4F8F5CC-9B36-4C4A-96C2-095377087992}"/>
              </a:ext>
            </a:extLst>
          </p:cNvPr>
          <p:cNvSpPr txBox="1">
            <a:spLocks/>
          </p:cNvSpPr>
          <p:nvPr/>
        </p:nvSpPr>
        <p:spPr>
          <a:xfrm>
            <a:off x="172996" y="3027322"/>
            <a:ext cx="3438718"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smtClean="0">
                <a:solidFill>
                  <a:srgbClr val="0000FF"/>
                </a:solidFill>
                <a:latin typeface="Calibri"/>
              </a:rPr>
              <a:t>NSRULE</a:t>
            </a:r>
            <a:r>
              <a:rPr lang="zh-CN" altLang="en-US" sz="1200" b="1" kern="0" dirty="0" smtClean="0">
                <a:solidFill>
                  <a:srgbClr val="0000FF"/>
                </a:solidFill>
                <a:latin typeface="Calibri"/>
              </a:rPr>
              <a:t>：</a:t>
            </a:r>
            <a:endParaRPr lang="de-DE" altLang="de-DE" sz="1200" b="1" kern="0" dirty="0" smtClean="0">
              <a:solidFill>
                <a:srgbClr val="0000FF"/>
              </a:solidFill>
              <a:latin typeface="Calibri"/>
            </a:endParaRPr>
          </a:p>
          <a:p>
            <a:pPr marL="455073" indent="-455073" defTabSz="1219170">
              <a:spcBef>
                <a:spcPts val="0"/>
              </a:spcBef>
              <a:spcAft>
                <a:spcPts val="0"/>
              </a:spcAft>
              <a:defRPr/>
            </a:pPr>
            <a:r>
              <a:rPr lang="de-DE" altLang="de-DE" sz="1200" kern="0" dirty="0" smtClean="0">
                <a:solidFill>
                  <a:prstClr val="black"/>
                </a:solidFill>
                <a:latin typeface="Calibri"/>
              </a:rPr>
              <a:t>Progress since SA5#144e:</a:t>
            </a:r>
            <a:endParaRPr lang="de-DE" altLang="de-DE" sz="1200" kern="0" dirty="0">
              <a:solidFill>
                <a:prstClr val="black"/>
              </a:solidFill>
              <a:latin typeface="Calibri"/>
            </a:endParaRPr>
          </a:p>
          <a:p>
            <a:pPr marL="855123" lvl="1" indent="-455073" defTabSz="1219170">
              <a:spcBef>
                <a:spcPts val="0"/>
              </a:spcBef>
              <a:spcAft>
                <a:spcPts val="0"/>
              </a:spcAft>
              <a:defRPr/>
            </a:pPr>
            <a:r>
              <a:rPr lang="en-US" altLang="zh-CN" sz="1000" kern="0" dirty="0" smtClean="0">
                <a:solidFill>
                  <a:prstClr val="black"/>
                </a:solidFill>
              </a:rPr>
              <a:t>The </a:t>
            </a:r>
            <a:r>
              <a:rPr lang="en-US" altLang="zh-CN" sz="1000" kern="0" dirty="0">
                <a:solidFill>
                  <a:prstClr val="black"/>
                </a:solidFill>
              </a:rPr>
              <a:t>group discussed network slice provisioning rules requirements to support provisioning rules for network slicing and impacts on network slicing resource model.  Parts of the proposals where agreed, more work is needed to come to complete solution for solving the use case.</a:t>
            </a:r>
          </a:p>
          <a:p>
            <a:pPr marL="455073" indent="-455073" defTabSz="1219170">
              <a:spcBef>
                <a:spcPts val="0"/>
              </a:spcBef>
              <a:spcAft>
                <a:spcPts val="0"/>
              </a:spcAft>
              <a:defRPr/>
            </a:pPr>
            <a:r>
              <a:rPr lang="en-US" sz="1200" kern="0" dirty="0">
                <a:solidFill>
                  <a:prstClr val="black"/>
                </a:solidFill>
                <a:latin typeface="Calibri"/>
              </a:rPr>
              <a:t>RAN impacts and dependencies:</a:t>
            </a:r>
            <a:endParaRPr lang="de-DE" sz="1200" kern="0" dirty="0">
              <a:solidFill>
                <a:prstClr val="black"/>
              </a:solidFill>
              <a:latin typeface="Calibri"/>
            </a:endParaRPr>
          </a:p>
          <a:p>
            <a:pPr marL="855123" lvl="1" indent="-455073" defTabSz="1219170">
              <a:spcBef>
                <a:spcPts val="0"/>
              </a:spcBef>
              <a:spcAft>
                <a:spcPts val="0"/>
              </a:spcAft>
              <a:defRPr/>
            </a:pPr>
            <a:r>
              <a:rPr lang="en-US" sz="1000" kern="0" dirty="0" smtClean="0">
                <a:solidFill>
                  <a:prstClr val="black"/>
                </a:solidFill>
              </a:rPr>
              <a:t>None identified</a:t>
            </a:r>
            <a:endParaRPr lang="en-US" sz="1000" kern="0" dirty="0">
              <a:solidFill>
                <a:prstClr val="black"/>
              </a:solidFill>
            </a:endParaRPr>
          </a:p>
          <a:p>
            <a:pPr marL="457189" lvl="1" indent="0" defTabSz="1219170">
              <a:spcBef>
                <a:spcPts val="0"/>
              </a:spcBef>
              <a:spcAft>
                <a:spcPts val="600"/>
              </a:spcAft>
              <a:buNone/>
              <a:defRPr/>
            </a:pPr>
            <a:endParaRPr lang="en-US" sz="1000" kern="0" dirty="0">
              <a:solidFill>
                <a:prstClr val="black"/>
              </a:solidFill>
              <a:latin typeface="Calibri"/>
              <a:cs typeface="+mn-cs"/>
            </a:endParaRPr>
          </a:p>
          <a:p>
            <a:pPr marL="455073" indent="-455073" defTabSz="1219170">
              <a:spcBef>
                <a:spcPts val="0"/>
              </a:spcBef>
              <a:spcAft>
                <a:spcPts val="0"/>
              </a:spcAft>
              <a:defRPr/>
            </a:pPr>
            <a:r>
              <a:rPr lang="de-DE" sz="1200" kern="0" dirty="0">
                <a:solidFill>
                  <a:prstClr val="black"/>
                </a:solidFill>
                <a:latin typeface="Calibri"/>
              </a:rPr>
              <a:t>Next steps:</a:t>
            </a:r>
          </a:p>
          <a:p>
            <a:pPr marL="855123" lvl="1" indent="-455073" defTabSz="1219170">
              <a:spcBef>
                <a:spcPts val="0"/>
              </a:spcBef>
              <a:spcAft>
                <a:spcPts val="0"/>
              </a:spcAft>
              <a:defRPr/>
            </a:pPr>
            <a:r>
              <a:rPr lang="en-US" altLang="zh-CN" sz="1000" kern="0" dirty="0">
                <a:solidFill>
                  <a:prstClr val="black"/>
                </a:solidFill>
              </a:rPr>
              <a:t>Discussion on rules, constraints and possible solutions</a:t>
            </a:r>
            <a:endParaRPr lang="en-US" sz="1000" kern="0" dirty="0">
              <a:solidFill>
                <a:prstClr val="black"/>
              </a:solidFill>
            </a:endParaRPr>
          </a:p>
        </p:txBody>
      </p:sp>
    </p:spTree>
    <p:extLst>
      <p:ext uri="{BB962C8B-B14F-4D97-AF65-F5344CB8AC3E}">
        <p14:creationId xmlns:p14="http://schemas.microsoft.com/office/powerpoint/2010/main" val="2397920214"/>
      </p:ext>
    </p:extLst>
  </p:cSld>
  <p:clrMapOvr>
    <a:masterClrMapping/>
  </p:clrMapOvr>
  <p:transition spd="slow"/>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69088" y="0"/>
            <a:ext cx="9102725"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en-US" sz="2800" dirty="0" smtClean="0"/>
              <a:t>Rel-18 </a:t>
            </a:r>
            <a:r>
              <a:rPr lang="en-US" altLang="en-US" sz="2800" dirty="0"/>
              <a:t>WI - Management Architecture and </a:t>
            </a:r>
            <a:r>
              <a:rPr lang="en-US" altLang="en-US" sz="2800" dirty="0" smtClean="0"/>
              <a:t>Mechanisms</a:t>
            </a:r>
            <a:r>
              <a:rPr lang="en-US" altLang="en-US" sz="2800" dirty="0"/>
              <a:t> </a:t>
            </a:r>
            <a:r>
              <a:rPr lang="en-US" altLang="en-US" sz="2800" dirty="0" smtClean="0"/>
              <a:t>(2/2</a:t>
            </a:r>
            <a:r>
              <a:rPr lang="en-US" altLang="en-US" sz="2800" dirty="0"/>
              <a:t>)</a:t>
            </a:r>
          </a:p>
        </p:txBody>
      </p:sp>
      <p:graphicFrame>
        <p:nvGraphicFramePr>
          <p:cNvPr id="8" name="Table 5">
            <a:extLst>
              <a:ext uri="{FF2B5EF4-FFF2-40B4-BE49-F238E27FC236}">
                <a16:creationId xmlns:a16="http://schemas.microsoft.com/office/drawing/2014/main" xmlns="" id="{D8F42FF3-0490-47F9-A60A-62E42DC88CAC}"/>
              </a:ext>
            </a:extLst>
          </p:cNvPr>
          <p:cNvGraphicFramePr>
            <a:graphicFrameLocks noGrp="1"/>
          </p:cNvGraphicFramePr>
          <p:nvPr>
            <p:extLst>
              <p:ext uri="{D42A27DB-BD31-4B8C-83A1-F6EECF244321}">
                <p14:modId xmlns:p14="http://schemas.microsoft.com/office/powerpoint/2010/main" val="3897872511"/>
              </p:ext>
            </p:extLst>
          </p:nvPr>
        </p:nvGraphicFramePr>
        <p:xfrm>
          <a:off x="156520" y="980196"/>
          <a:ext cx="11747157" cy="2143081"/>
        </p:xfrm>
        <a:graphic>
          <a:graphicData uri="http://schemas.openxmlformats.org/drawingml/2006/table">
            <a:tbl>
              <a:tblPr firstRow="1" firstCol="1" bandRow="1">
                <a:tableStyleId>{F5AB1C69-6EDB-4FF4-983F-18BD219EF322}</a:tableStyleId>
              </a:tblPr>
              <a:tblGrid>
                <a:gridCol w="472799">
                  <a:extLst>
                    <a:ext uri="{9D8B030D-6E8A-4147-A177-3AD203B41FA5}">
                      <a16:colId xmlns:a16="http://schemas.microsoft.com/office/drawing/2014/main" xmlns="" val="20000"/>
                    </a:ext>
                  </a:extLst>
                </a:gridCol>
                <a:gridCol w="2431538">
                  <a:extLst>
                    <a:ext uri="{9D8B030D-6E8A-4147-A177-3AD203B41FA5}">
                      <a16:colId xmlns:a16="http://schemas.microsoft.com/office/drawing/2014/main" xmlns="" val="20001"/>
                    </a:ext>
                  </a:extLst>
                </a:gridCol>
                <a:gridCol w="628831">
                  <a:extLst>
                    <a:ext uri="{9D8B030D-6E8A-4147-A177-3AD203B41FA5}">
                      <a16:colId xmlns:a16="http://schemas.microsoft.com/office/drawing/2014/main" xmlns="" val="20002"/>
                    </a:ext>
                  </a:extLst>
                </a:gridCol>
                <a:gridCol w="551964">
                  <a:extLst>
                    <a:ext uri="{9D8B030D-6E8A-4147-A177-3AD203B41FA5}">
                      <a16:colId xmlns:a16="http://schemas.microsoft.com/office/drawing/2014/main" xmlns="" val="20003"/>
                    </a:ext>
                  </a:extLst>
                </a:gridCol>
                <a:gridCol w="305147">
                  <a:extLst>
                    <a:ext uri="{9D8B030D-6E8A-4147-A177-3AD203B41FA5}">
                      <a16:colId xmlns:a16="http://schemas.microsoft.com/office/drawing/2014/main" xmlns="" val="20004"/>
                    </a:ext>
                  </a:extLst>
                </a:gridCol>
                <a:gridCol w="733463">
                  <a:extLst>
                    <a:ext uri="{9D8B030D-6E8A-4147-A177-3AD203B41FA5}">
                      <a16:colId xmlns:a16="http://schemas.microsoft.com/office/drawing/2014/main" xmlns="" val="20005"/>
                    </a:ext>
                  </a:extLst>
                </a:gridCol>
                <a:gridCol w="370895">
                  <a:extLst>
                    <a:ext uri="{9D8B030D-6E8A-4147-A177-3AD203B41FA5}">
                      <a16:colId xmlns:a16="http://schemas.microsoft.com/office/drawing/2014/main" xmlns="" val="20006"/>
                    </a:ext>
                  </a:extLst>
                </a:gridCol>
                <a:gridCol w="554194">
                  <a:extLst>
                    <a:ext uri="{9D8B030D-6E8A-4147-A177-3AD203B41FA5}">
                      <a16:colId xmlns:a16="http://schemas.microsoft.com/office/drawing/2014/main" xmlns="" val="20007"/>
                    </a:ext>
                  </a:extLst>
                </a:gridCol>
                <a:gridCol w="1130467">
                  <a:extLst>
                    <a:ext uri="{9D8B030D-6E8A-4147-A177-3AD203B41FA5}">
                      <a16:colId xmlns:a16="http://schemas.microsoft.com/office/drawing/2014/main" xmlns="" val="20008"/>
                    </a:ext>
                  </a:extLst>
                </a:gridCol>
                <a:gridCol w="991788"/>
                <a:gridCol w="914905"/>
                <a:gridCol w="914905"/>
                <a:gridCol w="914905"/>
                <a:gridCol w="831356"/>
              </a:tblGrid>
              <a:tr h="324196">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smtClean="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smtClean="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WID</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TS</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xmlns="" val="10000"/>
                  </a:ext>
                </a:extLst>
              </a:tr>
              <a:tr h="812674">
                <a:tc>
                  <a:txBody>
                    <a:bodyPr/>
                    <a:lstStyle/>
                    <a:p>
                      <a:pPr algn="l" fontAlgn="t"/>
                      <a:r>
                        <a:rPr lang="en-US" sz="1000" b="0" i="0" u="none" strike="noStrike" dirty="0">
                          <a:solidFill>
                            <a:srgbClr val="000000"/>
                          </a:solidFill>
                          <a:effectLst/>
                          <a:latin typeface="+mn-lt"/>
                        </a:rPr>
                        <a:t>870027</a:t>
                      </a:r>
                    </a:p>
                  </a:txBody>
                  <a:tcPr marL="6350" marR="6350" marT="6350" marB="0"/>
                </a:tc>
                <a:tc>
                  <a:txBody>
                    <a:bodyPr/>
                    <a:lstStyle/>
                    <a:p>
                      <a:pPr algn="l" fontAlgn="t"/>
                      <a:r>
                        <a:rPr lang="en-US" sz="1000" b="0" i="0" u="none" strike="noStrike" dirty="0">
                          <a:solidFill>
                            <a:schemeClr val="tx1"/>
                          </a:solidFill>
                          <a:effectLst/>
                          <a:latin typeface="+mn-lt"/>
                        </a:rPr>
                        <a:t>Enhancement of </a:t>
                      </a:r>
                      <a:r>
                        <a:rPr lang="en-US" sz="1000" b="0" i="0" u="none" strike="noStrike" dirty="0" err="1">
                          <a:solidFill>
                            <a:schemeClr val="tx1"/>
                          </a:solidFill>
                          <a:effectLst/>
                          <a:latin typeface="+mn-lt"/>
                        </a:rPr>
                        <a:t>QoE</a:t>
                      </a:r>
                      <a:r>
                        <a:rPr lang="en-US" sz="1000" b="0" i="0" u="none" strike="noStrike" dirty="0">
                          <a:solidFill>
                            <a:schemeClr val="tx1"/>
                          </a:solidFill>
                          <a:effectLst/>
                          <a:latin typeface="+mn-lt"/>
                        </a:rPr>
                        <a:t> Measurement Collection </a:t>
                      </a:r>
                    </a:p>
                  </a:txBody>
                  <a:tcPr marL="6350" marR="6350" marT="6350" marB="0"/>
                </a:tc>
                <a:tc>
                  <a:txBody>
                    <a:bodyPr/>
                    <a:lstStyle/>
                    <a:p>
                      <a:pPr algn="l" fontAlgn="t"/>
                      <a:r>
                        <a:rPr lang="en-US" sz="1000" b="0" i="0" u="none" strike="noStrike" dirty="0" err="1">
                          <a:solidFill>
                            <a:srgbClr val="000000"/>
                          </a:solidFill>
                          <a:effectLst/>
                          <a:latin typeface="+mn-lt"/>
                        </a:rPr>
                        <a:t>eQoE</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smtClean="0">
                          <a:solidFill>
                            <a:srgbClr val="000000"/>
                          </a:solidFill>
                          <a:effectLst/>
                          <a:latin typeface="+mn-lt"/>
                        </a:rPr>
                        <a:t>SA#98 (Dec. 2022) </a:t>
                      </a:r>
                      <a:r>
                        <a:rPr lang="en-US" sz="1000" b="1" i="0" u="none" strike="noStrike" dirty="0" smtClean="0">
                          <a:solidFill>
                            <a:srgbClr val="000000"/>
                          </a:solidFill>
                          <a:effectLst/>
                          <a:latin typeface="+mn-lt"/>
                        </a:rPr>
                        <a:t>-&gt;   </a:t>
                      </a:r>
                      <a:r>
                        <a:rPr lang="en-US" sz="1000" b="1" i="0" u="none" strike="noStrike" dirty="0" smtClean="0">
                          <a:solidFill>
                            <a:srgbClr val="0000FF"/>
                          </a:solidFill>
                          <a:effectLst/>
                          <a:latin typeface="+mn-lt"/>
                        </a:rPr>
                        <a:t>SA#99 (Mar 2023)</a:t>
                      </a:r>
                    </a:p>
                  </a:txBody>
                  <a:tcPr marL="6350" marR="6350" marT="6350" marB="0"/>
                </a:tc>
                <a:tc>
                  <a:txBody>
                    <a:bodyPr/>
                    <a:lstStyle/>
                    <a:p>
                      <a:pPr algn="l" fontAlgn="t"/>
                      <a:r>
                        <a:rPr lang="en-US" sz="1000" b="0" i="0" u="none" strike="noStrike" dirty="0">
                          <a:solidFill>
                            <a:srgbClr val="000000"/>
                          </a:solidFill>
                          <a:effectLst/>
                          <a:latin typeface="+mn-lt"/>
                        </a:rPr>
                        <a:t>95%</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70%</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altLang="zh-CN" sz="1000" b="0" i="0" u="none" strike="noStrike" kern="1200" dirty="0">
                          <a:solidFill>
                            <a:srgbClr val="000000"/>
                          </a:solidFill>
                          <a:effectLst/>
                          <a:latin typeface="+mn-lt"/>
                          <a:ea typeface="+mn-ea"/>
                          <a:cs typeface="+mn-cs"/>
                        </a:rPr>
                        <a:t>RAN2/RAN3/SA4/CT1/CT4</a:t>
                      </a:r>
                      <a:endParaRPr lang="sv-SE" sz="1000" b="0" i="0" u="none" strike="noStrike" kern="1200" dirty="0">
                        <a:solidFill>
                          <a:srgbClr val="000000"/>
                        </a:solidFill>
                        <a:effectLst/>
                        <a:latin typeface="+mn-lt"/>
                        <a:ea typeface="+mn-ea"/>
                        <a:cs typeface="+mn-cs"/>
                      </a:endParaRP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smtClean="0">
                          <a:solidFill>
                            <a:schemeClr val="tx1"/>
                          </a:solidFill>
                          <a:effectLst/>
                          <a:latin typeface="+mn-lt"/>
                          <a:ea typeface="+mn-ea"/>
                          <a:cs typeface="Arial" panose="020B0604020202020204" pitchFamily="34" charset="0"/>
                        </a:rPr>
                        <a:t>95-&gt;95-&gt;</a:t>
                      </a:r>
                      <a:r>
                        <a:rPr lang="en-US" altLang="zh-CN" sz="1000" b="0" kern="1200" dirty="0" smtClean="0">
                          <a:solidFill>
                            <a:schemeClr val="tx1"/>
                          </a:solidFill>
                          <a:effectLst/>
                          <a:latin typeface="+mn-lt"/>
                          <a:ea typeface="+mn-ea"/>
                          <a:cs typeface="Arial" panose="020B0604020202020204" pitchFamily="34" charset="0"/>
                        </a:rPr>
                        <a:t>70</a:t>
                      </a:r>
                      <a:r>
                        <a:rPr lang="fr-FR" altLang="zh-CN" sz="1000" b="0" kern="1200" dirty="0" smtClean="0">
                          <a:solidFill>
                            <a:schemeClr val="tx1"/>
                          </a:solidFill>
                          <a:effectLst/>
                          <a:latin typeface="+mn-lt"/>
                          <a:ea typeface="+mn-ea"/>
                          <a:cs typeface="Arial" panose="020B0604020202020204" pitchFamily="34" charset="0"/>
                        </a:rPr>
                        <a:t>%</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smtClean="0">
                          <a:solidFill>
                            <a:schemeClr val="dk1"/>
                          </a:solidFill>
                          <a:effectLst/>
                          <a:latin typeface="+mn-lt"/>
                          <a:ea typeface="+mn-ea"/>
                          <a:cs typeface="Arial" panose="020B0604020202020204" pitchFamily="34" charset="0"/>
                        </a:rPr>
                        <a:t>SP-220708</a:t>
                      </a:r>
                      <a:endParaRPr lang="zh-CN" altLang="zh-CN" sz="1000" b="0" kern="1200" dirty="0" smtClean="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algn="ctr">
                        <a:spcAft>
                          <a:spcPts val="0"/>
                        </a:spcAft>
                      </a:pPr>
                      <a:r>
                        <a:rPr lang="sv-SE" sz="1000" b="0" kern="1200" dirty="0">
                          <a:solidFill>
                            <a:schemeClr val="dk1"/>
                          </a:solidFill>
                          <a:effectLst/>
                          <a:latin typeface="+mn-lt"/>
                          <a:ea typeface="+mn-ea"/>
                          <a:cs typeface="Arial" panose="020B0604020202020204" pitchFamily="34" charset="0"/>
                        </a:rPr>
                        <a:t>28.307/28.308/28.309/28.404/28.405/28.406/28.622/28.623/28.533</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en-US" altLang="zh-CN" sz="1000" b="0" kern="1200" dirty="0">
                          <a:solidFill>
                            <a:schemeClr val="dk1"/>
                          </a:solidFill>
                          <a:effectLst/>
                          <a:latin typeface="+mn-lt"/>
                          <a:ea typeface="+mn-ea"/>
                          <a:cs typeface="Arial" panose="020B0604020202020204" pitchFamily="34" charset="0"/>
                        </a:rPr>
                        <a:t>Ericsson</a:t>
                      </a:r>
                      <a:endParaRPr lang="sv-SE" sz="1000" b="0" kern="1200" dirty="0">
                        <a:solidFill>
                          <a:schemeClr val="dk1"/>
                        </a:solidFill>
                        <a:effectLst/>
                        <a:latin typeface="+mn-lt"/>
                        <a:ea typeface="+mn-ea"/>
                        <a:cs typeface="Arial" panose="020B0604020202020204" pitchFamily="34" charset="0"/>
                      </a:endParaRPr>
                    </a:p>
                  </a:txBody>
                  <a:tcPr marL="68580" marR="68580" marT="0" marB="0"/>
                </a:tc>
              </a:tr>
              <a:tr h="487605">
                <a:tc>
                  <a:txBody>
                    <a:bodyPr/>
                    <a:lstStyle/>
                    <a:p>
                      <a:pPr algn="l" fontAlgn="t"/>
                      <a:r>
                        <a:rPr lang="en-US" sz="1000" b="0" i="0" u="none" strike="noStrike" dirty="0">
                          <a:solidFill>
                            <a:srgbClr val="000000"/>
                          </a:solidFill>
                          <a:effectLst/>
                          <a:latin typeface="+mn-lt"/>
                        </a:rPr>
                        <a:t>930010</a:t>
                      </a:r>
                    </a:p>
                  </a:txBody>
                  <a:tcPr marL="6350" marR="6350" marT="6350" marB="0"/>
                </a:tc>
                <a:tc>
                  <a:txBody>
                    <a:bodyPr/>
                    <a:lstStyle/>
                    <a:p>
                      <a:pPr algn="l" fontAlgn="t"/>
                      <a:r>
                        <a:rPr lang="en-US" sz="1000" b="0" i="0" u="none" strike="noStrike" dirty="0">
                          <a:solidFill>
                            <a:schemeClr val="tx1"/>
                          </a:solidFill>
                          <a:effectLst/>
                          <a:latin typeface="+mn-lt"/>
                        </a:rPr>
                        <a:t>Access control for management service </a:t>
                      </a:r>
                    </a:p>
                  </a:txBody>
                  <a:tcPr marL="6350" marR="6350" marT="6350" marB="0"/>
                </a:tc>
                <a:tc>
                  <a:txBody>
                    <a:bodyPr/>
                    <a:lstStyle/>
                    <a:p>
                      <a:pPr algn="l" fontAlgn="t"/>
                      <a:r>
                        <a:rPr lang="en-US" sz="1000" b="0" i="0" u="none" strike="noStrike">
                          <a:solidFill>
                            <a:srgbClr val="000000"/>
                          </a:solidFill>
                          <a:effectLst/>
                          <a:latin typeface="+mn-lt"/>
                        </a:rPr>
                        <a:t>MSAC</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algn="l" fontAlgn="t"/>
                      <a:r>
                        <a:rPr lang="en-US" sz="1000" b="0" i="0" u="none" strike="noStrike" dirty="0" smtClean="0">
                          <a:solidFill>
                            <a:srgbClr val="000000"/>
                          </a:solidFill>
                          <a:effectLst/>
                          <a:latin typeface="+mn-lt"/>
                        </a:rPr>
                        <a:t>SA#98 (Dec. 2022)</a:t>
                      </a:r>
                    </a:p>
                  </a:txBody>
                  <a:tcPr marL="6350" marR="6350" marT="6350" marB="0"/>
                </a:tc>
                <a:tc>
                  <a:txBody>
                    <a:bodyPr/>
                    <a:lstStyle/>
                    <a:p>
                      <a:pPr algn="l" fontAlgn="t"/>
                      <a:r>
                        <a:rPr lang="en-US" sz="1000" b="0" i="0" u="none" strike="noStrike">
                          <a:solidFill>
                            <a:srgbClr val="000000"/>
                          </a:solidFill>
                          <a:effectLst/>
                          <a:latin typeface="+mn-lt"/>
                        </a:rPr>
                        <a:t>67%</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67%</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sv-SE" sz="1000" b="0" i="0" u="none" strike="noStrike" kern="1200" dirty="0">
                          <a:solidFill>
                            <a:srgbClr val="000000"/>
                          </a:solidFill>
                          <a:effectLst/>
                          <a:latin typeface="+mn-lt"/>
                          <a:ea typeface="+mn-ea"/>
                          <a:cs typeface="+mn-cs"/>
                        </a:rPr>
                        <a:t>SA3</a:t>
                      </a:r>
                    </a:p>
                  </a:txBody>
                  <a:tcPr marL="68580" marR="68580" marT="0" marB="0" anchor="ctr"/>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b="0" kern="1200" dirty="0" smtClean="0">
                          <a:solidFill>
                            <a:schemeClr val="tx1"/>
                          </a:solidFill>
                          <a:effectLst/>
                          <a:latin typeface="+mn-lt"/>
                          <a:ea typeface="+mn-ea"/>
                          <a:cs typeface="Arial" panose="020B0604020202020204" pitchFamily="34" charset="0"/>
                        </a:rPr>
                        <a:t>67-&gt;67-&gt;67% </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b="0" kern="1200" dirty="0" smtClean="0">
                          <a:solidFill>
                            <a:schemeClr val="dk1"/>
                          </a:solidFill>
                          <a:effectLst/>
                          <a:latin typeface="+mn-lt"/>
                          <a:ea typeface="+mn-ea"/>
                          <a:cs typeface="Arial" panose="020B0604020202020204" pitchFamily="34" charset="0"/>
                        </a:rPr>
                        <a:t>SP-220692</a:t>
                      </a:r>
                      <a:endParaRPr lang="zh-CN" altLang="zh-CN" sz="1000" b="0" kern="1200" dirty="0" smtClean="0">
                        <a:solidFill>
                          <a:schemeClr val="dk1"/>
                        </a:solidFill>
                        <a:effectLst/>
                        <a:latin typeface="+mn-lt"/>
                        <a:ea typeface="+mn-ea"/>
                        <a:cs typeface="Arial" panose="020B0604020202020204" pitchFamily="34" charset="0"/>
                      </a:endParaRPr>
                    </a:p>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00" kern="1200" dirty="0">
                          <a:solidFill>
                            <a:schemeClr val="dk1"/>
                          </a:solidFill>
                          <a:effectLst/>
                          <a:latin typeface="+mn-lt"/>
                          <a:ea typeface="SimSun" panose="02010600030101010101" pitchFamily="2" charset="-122"/>
                          <a:cs typeface="+mn-cs"/>
                        </a:rPr>
                        <a:t>28.533/28.622/28.623/28.532</a:t>
                      </a:r>
                    </a:p>
                  </a:txBody>
                  <a:tcPr marL="68580" marR="68580" marT="0" marB="0" anchor="ctr"/>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sz="1000" b="0" kern="1200" dirty="0">
                          <a:solidFill>
                            <a:schemeClr val="dk1"/>
                          </a:solidFill>
                          <a:effectLst/>
                          <a:latin typeface="+mn-lt"/>
                          <a:ea typeface="+mn-ea"/>
                          <a:cs typeface="Arial" panose="020B0604020202020204" pitchFamily="34" charset="0"/>
                        </a:rPr>
                        <a:t>Nokia</a:t>
                      </a:r>
                      <a:endParaRPr lang="sv-SE" altLang="zh-CN" sz="1000" b="0" kern="1200" dirty="0">
                        <a:solidFill>
                          <a:schemeClr val="dk1"/>
                        </a:solidFill>
                        <a:effectLst/>
                        <a:latin typeface="+mn-lt"/>
                        <a:ea typeface="+mn-ea"/>
                        <a:cs typeface="Arial" panose="020B0604020202020204" pitchFamily="34" charset="0"/>
                      </a:endParaRPr>
                    </a:p>
                  </a:txBody>
                  <a:tcPr marL="68580" marR="68580" marT="0" marB="0"/>
                </a:tc>
              </a:tr>
              <a:tr h="518606">
                <a:tc>
                  <a:txBody>
                    <a:bodyPr/>
                    <a:lstStyle/>
                    <a:p>
                      <a:pPr algn="l" fontAlgn="t"/>
                      <a:r>
                        <a:rPr lang="en-US" sz="1000" b="0" i="0" u="none" strike="noStrike" dirty="0">
                          <a:solidFill>
                            <a:srgbClr val="000000"/>
                          </a:solidFill>
                          <a:effectLst/>
                          <a:latin typeface="+mn-lt"/>
                        </a:rPr>
                        <a:t>960025</a:t>
                      </a:r>
                    </a:p>
                  </a:txBody>
                  <a:tcPr marL="6350" marR="6350" marT="6350" marB="0"/>
                </a:tc>
                <a:tc>
                  <a:txBody>
                    <a:bodyPr/>
                    <a:lstStyle/>
                    <a:p>
                      <a:pPr algn="l" fontAlgn="t"/>
                      <a:r>
                        <a:rPr lang="en-US" sz="1000" b="0" i="0" u="none" strike="noStrike" dirty="0">
                          <a:solidFill>
                            <a:schemeClr val="tx1"/>
                          </a:solidFill>
                          <a:effectLst/>
                          <a:latin typeface="+mn-lt"/>
                        </a:rPr>
                        <a:t>5G performance measurements and KPIs phase 3</a:t>
                      </a:r>
                    </a:p>
                  </a:txBody>
                  <a:tcPr marL="6350" marR="6350" marT="6350" marB="0"/>
                </a:tc>
                <a:tc>
                  <a:txBody>
                    <a:bodyPr/>
                    <a:lstStyle/>
                    <a:p>
                      <a:pPr algn="l" fontAlgn="t"/>
                      <a:r>
                        <a:rPr lang="en-US" sz="1000" b="0" i="0" u="none" strike="noStrike" dirty="0">
                          <a:solidFill>
                            <a:srgbClr val="000000"/>
                          </a:solidFill>
                          <a:effectLst/>
                          <a:latin typeface="+mn-lt"/>
                        </a:rPr>
                        <a:t>PM_KPI_5G_Ph3</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algn="l" fontAlgn="t"/>
                      <a:r>
                        <a:rPr lang="en-US" sz="1000" b="0" i="0" u="none" strike="noStrike" dirty="0" smtClean="0">
                          <a:solidFill>
                            <a:srgbClr val="000000"/>
                          </a:solidFill>
                          <a:effectLst/>
                          <a:latin typeface="+mn-lt"/>
                        </a:rPr>
                        <a:t>SA#102 (Dec. 2023)</a:t>
                      </a:r>
                    </a:p>
                  </a:txBody>
                  <a:tcPr marL="6350" marR="6350" marT="6350" marB="0"/>
                </a:tc>
                <a:tc>
                  <a:txBody>
                    <a:bodyPr/>
                    <a:lstStyle/>
                    <a:p>
                      <a:pPr algn="l" fontAlgn="t"/>
                      <a:r>
                        <a:rPr lang="en-US" sz="10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15</a:t>
                      </a:r>
                      <a:r>
                        <a:rPr lang="en-US" altLang="zh-CN" sz="1000" b="0" i="0" u="none" strike="noStrike" kern="1200" dirty="0" smtClean="0">
                          <a:solidFill>
                            <a:srgbClr val="0000FF"/>
                          </a:solidFill>
                          <a:effectLst/>
                          <a:latin typeface="+mn-lt"/>
                          <a:ea typeface="+mn-ea"/>
                          <a:cs typeface="+mn-cs"/>
                        </a:rPr>
                        <a:t>%</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000" b="0" i="0" u="none" strike="noStrike" kern="1200" dirty="0" smtClean="0">
                          <a:solidFill>
                            <a:srgbClr val="000000"/>
                          </a:solidFill>
                          <a:effectLst/>
                          <a:latin typeface="+mn-lt"/>
                          <a:ea typeface="+mn-ea"/>
                          <a:cs typeface="+mn-cs"/>
                        </a:rPr>
                        <a:t>SA2,RAN2,RAN3</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sv-SE" altLang="zh-CN" sz="1000" b="0" kern="1200" dirty="0" smtClean="0">
                          <a:solidFill>
                            <a:schemeClr val="dk1"/>
                          </a:solidFill>
                          <a:effectLst/>
                          <a:latin typeface="+mn-lt"/>
                          <a:ea typeface="+mn-ea"/>
                          <a:cs typeface="Arial" panose="020B0604020202020204" pitchFamily="34" charset="0"/>
                        </a:rPr>
                        <a:t>0 -&gt; 5</a:t>
                      </a:r>
                      <a:r>
                        <a:rPr lang="en-US" altLang="zh-CN" sz="1000" b="0" kern="1200" dirty="0" smtClean="0">
                          <a:solidFill>
                            <a:schemeClr val="dk1"/>
                          </a:solidFill>
                          <a:effectLst/>
                          <a:latin typeface="+mn-lt"/>
                          <a:ea typeface="+mn-ea"/>
                          <a:cs typeface="Arial" panose="020B0604020202020204" pitchFamily="34" charset="0"/>
                        </a:rPr>
                        <a:t>-&gt;15</a:t>
                      </a:r>
                      <a:r>
                        <a:rPr lang="sv-SE" altLang="zh-CN" sz="1000" b="0" kern="1200" dirty="0" smtClean="0">
                          <a:solidFill>
                            <a:schemeClr val="dk1"/>
                          </a:solidFill>
                          <a:effectLst/>
                          <a:latin typeface="+mn-lt"/>
                          <a:ea typeface="+mn-ea"/>
                          <a:cs typeface="Arial" panose="020B0604020202020204" pitchFamily="34" charset="0"/>
                        </a:rPr>
                        <a:t>%</a:t>
                      </a:r>
                      <a:endParaRPr lang="en-GB" sz="1000" kern="1200" dirty="0">
                        <a:solidFill>
                          <a:srgbClr val="000000"/>
                        </a:solidFill>
                        <a:effectLst/>
                        <a:latin typeface="+mn-lt"/>
                        <a:ea typeface="+mn-ea"/>
                        <a:cs typeface="Arial" panose="020B0604020202020204" pitchFamily="34" charset="0"/>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b="0" kern="1200" dirty="0" smtClean="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50000"/>
                        </a:lnSpc>
                        <a:spcAft>
                          <a:spcPts val="0"/>
                        </a:spcAft>
                      </a:pPr>
                      <a:r>
                        <a:rPr lang="en-US" sz="1000" kern="1200" dirty="0" smtClean="0">
                          <a:solidFill>
                            <a:srgbClr val="000000"/>
                          </a:solidFill>
                          <a:effectLst/>
                          <a:latin typeface="+mn-lt"/>
                          <a:ea typeface="宋体" panose="02010600030101010101" pitchFamily="2" charset="-122"/>
                          <a:cs typeface="Arial" panose="020B0604020202020204" pitchFamily="34" charset="0"/>
                        </a:rPr>
                        <a:t>28.550,28.552,28.554,32.425</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000" b="0" kern="1200" dirty="0" smtClean="0">
                          <a:solidFill>
                            <a:schemeClr val="dk1"/>
                          </a:solidFill>
                          <a:effectLst/>
                          <a:latin typeface="+mn-lt"/>
                          <a:ea typeface="+mn-ea"/>
                          <a:cs typeface="Arial" panose="020B0604020202020204" pitchFamily="34" charset="0"/>
                        </a:rPr>
                        <a:t>China Telecom</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156520" y="3123277"/>
            <a:ext cx="3501080" cy="3186083"/>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err="1" smtClean="0">
                <a:solidFill>
                  <a:srgbClr val="0000FF"/>
                </a:solidFill>
                <a:latin typeface="Calibri"/>
              </a:rPr>
              <a:t>eQoE</a:t>
            </a:r>
            <a:r>
              <a:rPr lang="zh-CN" altLang="en-US" sz="1600" b="1" kern="0" dirty="0" smtClean="0">
                <a:solidFill>
                  <a:srgbClr val="0000FF"/>
                </a:solidFill>
                <a:latin typeface="Calibri"/>
              </a:rPr>
              <a:t>：</a:t>
            </a:r>
            <a:endParaRPr lang="de-DE" altLang="de-DE" sz="1600" b="1" kern="0" dirty="0" smtClean="0">
              <a:solidFill>
                <a:srgbClr val="0000FF"/>
              </a:solidFill>
              <a:latin typeface="Calibri"/>
            </a:endParaRPr>
          </a:p>
          <a:p>
            <a:pPr marL="455073" indent="-455073" defTabSz="1219170">
              <a:spcBef>
                <a:spcPts val="0"/>
              </a:spcBef>
              <a:spcAft>
                <a:spcPts val="0"/>
              </a:spcAft>
              <a:defRPr/>
            </a:pPr>
            <a:r>
              <a:rPr lang="de-DE" altLang="de-DE" sz="1600" kern="0" dirty="0" smtClean="0">
                <a:solidFill>
                  <a:prstClr val="black"/>
                </a:solidFill>
                <a:latin typeface="Calibri"/>
              </a:rPr>
              <a:t>Progress since SA5#144e:</a:t>
            </a:r>
            <a:endParaRPr lang="de-DE" altLang="de-DE" sz="1600" kern="0" dirty="0">
              <a:solidFill>
                <a:prstClr val="black"/>
              </a:solidFill>
              <a:latin typeface="Calibri"/>
            </a:endParaRPr>
          </a:p>
          <a:p>
            <a:pPr marL="855123" lvl="1" indent="-455073" defTabSz="1219170">
              <a:spcBef>
                <a:spcPts val="0"/>
              </a:spcBef>
              <a:spcAft>
                <a:spcPts val="0"/>
              </a:spcAft>
              <a:defRPr/>
            </a:pPr>
            <a:r>
              <a:rPr lang="en-US" altLang="zh-CN" sz="1100" kern="0" dirty="0" smtClean="0">
                <a:solidFill>
                  <a:prstClr val="black"/>
                </a:solidFill>
              </a:rPr>
              <a:t>The </a:t>
            </a:r>
            <a:r>
              <a:rPr lang="en-US" altLang="zh-CN" sz="1100" kern="0" dirty="0">
                <a:solidFill>
                  <a:prstClr val="black"/>
                </a:solidFill>
              </a:rPr>
              <a:t>following CRs were approved </a:t>
            </a:r>
          </a:p>
          <a:p>
            <a:pPr marL="855123" lvl="1" indent="-455073" defTabSz="1219170">
              <a:spcBef>
                <a:spcPts val="0"/>
              </a:spcBef>
              <a:spcAft>
                <a:spcPts val="0"/>
              </a:spcAft>
              <a:defRPr/>
            </a:pPr>
            <a:r>
              <a:rPr lang="en-US" altLang="zh-CN" sz="1100" kern="0" dirty="0" err="1" smtClean="0">
                <a:solidFill>
                  <a:prstClr val="black"/>
                </a:solidFill>
              </a:rPr>
              <a:t>Signalling</a:t>
            </a:r>
            <a:r>
              <a:rPr lang="en-US" altLang="zh-CN" sz="1100" kern="0" dirty="0" smtClean="0">
                <a:solidFill>
                  <a:prstClr val="black"/>
                </a:solidFill>
              </a:rPr>
              <a:t> </a:t>
            </a:r>
            <a:r>
              <a:rPr lang="en-US" altLang="zh-CN" sz="1100" kern="0" dirty="0">
                <a:solidFill>
                  <a:prstClr val="black"/>
                </a:solidFill>
              </a:rPr>
              <a:t>Base Activation for NR</a:t>
            </a:r>
          </a:p>
          <a:p>
            <a:pPr marL="855123" lvl="1" indent="-455073" defTabSz="1219170">
              <a:spcBef>
                <a:spcPts val="0"/>
              </a:spcBef>
              <a:spcAft>
                <a:spcPts val="0"/>
              </a:spcAft>
              <a:defRPr/>
            </a:pPr>
            <a:r>
              <a:rPr lang="en-US" altLang="zh-CN" sz="1100" kern="0" dirty="0" smtClean="0">
                <a:solidFill>
                  <a:prstClr val="black"/>
                </a:solidFill>
              </a:rPr>
              <a:t>Handling </a:t>
            </a:r>
            <a:r>
              <a:rPr lang="en-US" altLang="zh-CN" sz="1100" kern="0" dirty="0">
                <a:solidFill>
                  <a:prstClr val="black"/>
                </a:solidFill>
              </a:rPr>
              <a:t>QMC at Handover for NR</a:t>
            </a:r>
          </a:p>
          <a:p>
            <a:pPr marL="855123" lvl="1" indent="-455073" defTabSz="1219170">
              <a:spcBef>
                <a:spcPts val="0"/>
              </a:spcBef>
              <a:spcAft>
                <a:spcPts val="0"/>
              </a:spcAft>
              <a:defRPr/>
            </a:pPr>
            <a:r>
              <a:rPr lang="en-US" altLang="zh-CN" sz="1100" kern="0" dirty="0" smtClean="0">
                <a:solidFill>
                  <a:prstClr val="black"/>
                </a:solidFill>
              </a:rPr>
              <a:t>Adding </a:t>
            </a:r>
            <a:r>
              <a:rPr lang="en-US" altLang="zh-CN" sz="1100" kern="0" dirty="0" err="1">
                <a:solidFill>
                  <a:prstClr val="black"/>
                </a:solidFill>
              </a:rPr>
              <a:t>QMCJob</a:t>
            </a:r>
            <a:r>
              <a:rPr lang="en-US" altLang="zh-CN" sz="1100" kern="0" dirty="0">
                <a:solidFill>
                  <a:prstClr val="black"/>
                </a:solidFill>
              </a:rPr>
              <a:t> in 28.622 and 28.623 (stage 2 and stage3)</a:t>
            </a:r>
          </a:p>
          <a:p>
            <a:pPr marL="855123" lvl="1" indent="-455073" defTabSz="1219170">
              <a:spcBef>
                <a:spcPts val="0"/>
              </a:spcBef>
              <a:spcAft>
                <a:spcPts val="0"/>
              </a:spcAft>
              <a:defRPr/>
            </a:pPr>
            <a:r>
              <a:rPr lang="en-US" altLang="zh-CN" sz="1100" kern="0" dirty="0" smtClean="0">
                <a:solidFill>
                  <a:prstClr val="black"/>
                </a:solidFill>
              </a:rPr>
              <a:t>Align </a:t>
            </a:r>
            <a:r>
              <a:rPr lang="en-US" altLang="zh-CN" sz="1100" kern="0" dirty="0">
                <a:solidFill>
                  <a:prstClr val="black"/>
                </a:solidFill>
              </a:rPr>
              <a:t>Requirements of handling QMC during RAN overload to RAN specifications in 28.404 and 28.405</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RAN impacts and dependencies: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latin typeface="Calibri"/>
                <a:cs typeface="+mn-cs"/>
              </a:rPr>
              <a:t>RAN2, </a:t>
            </a:r>
            <a:r>
              <a:rPr lang="en-US" sz="1100" kern="0" dirty="0" smtClean="0">
                <a:solidFill>
                  <a:prstClr val="black"/>
                </a:solidFill>
                <a:latin typeface="Calibri"/>
                <a:cs typeface="+mn-cs"/>
              </a:rPr>
              <a:t>RAN3</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In the next steps the main focus will be on WOP#2: Alignment with RAN groups</a:t>
            </a:r>
            <a:endParaRPr lang="en-US" sz="1100" kern="0" dirty="0">
              <a:solidFill>
                <a:prstClr val="black"/>
              </a:solidFill>
              <a:latin typeface="Calibri"/>
              <a:cs typeface="+mn-cs"/>
            </a:endParaRPr>
          </a:p>
        </p:txBody>
      </p:sp>
      <p:sp>
        <p:nvSpPr>
          <p:cNvPr id="5" name="Content Placeholder 7">
            <a:extLst>
              <a:ext uri="{FF2B5EF4-FFF2-40B4-BE49-F238E27FC236}">
                <a16:creationId xmlns:a16="http://schemas.microsoft.com/office/drawing/2014/main" xmlns="" id="{B4F8F5CC-9B36-4C4A-96C2-095377087992}"/>
              </a:ext>
            </a:extLst>
          </p:cNvPr>
          <p:cNvSpPr txBox="1">
            <a:spLocks/>
          </p:cNvSpPr>
          <p:nvPr/>
        </p:nvSpPr>
        <p:spPr>
          <a:xfrm>
            <a:off x="3573874" y="3123277"/>
            <a:ext cx="4431957"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smtClean="0">
                <a:solidFill>
                  <a:srgbClr val="0000FF"/>
                </a:solidFill>
                <a:latin typeface="Calibri"/>
              </a:rPr>
              <a:t>MSAC</a:t>
            </a:r>
            <a:r>
              <a:rPr lang="zh-CN" altLang="en-US" sz="1600" b="1" kern="0" dirty="0" smtClean="0">
                <a:solidFill>
                  <a:srgbClr val="0000FF"/>
                </a:solidFill>
                <a:latin typeface="Calibri"/>
              </a:rPr>
              <a:t>：</a:t>
            </a:r>
            <a:endParaRPr lang="de-DE" altLang="de-DE" sz="1600" b="1" kern="0" dirty="0" smtClean="0">
              <a:solidFill>
                <a:srgbClr val="0000FF"/>
              </a:solidFill>
              <a:latin typeface="Calibri"/>
            </a:endParaRPr>
          </a:p>
          <a:p>
            <a:pPr marL="455073" indent="-455073" defTabSz="1219170">
              <a:spcBef>
                <a:spcPts val="0"/>
              </a:spcBef>
              <a:spcAft>
                <a:spcPts val="0"/>
              </a:spcAft>
              <a:defRPr/>
            </a:pPr>
            <a:r>
              <a:rPr lang="de-DE" altLang="de-DE" sz="1600" kern="0" dirty="0" smtClean="0">
                <a:solidFill>
                  <a:prstClr val="black"/>
                </a:solidFill>
                <a:latin typeface="Calibri"/>
              </a:rPr>
              <a:t>Progress since SA5#144e:</a:t>
            </a:r>
            <a:endParaRPr lang="de-DE" altLang="de-DE" sz="1600" kern="0" dirty="0">
              <a:solidFill>
                <a:prstClr val="black"/>
              </a:solidFill>
              <a:latin typeface="Calibri"/>
            </a:endParaRPr>
          </a:p>
          <a:p>
            <a:pPr marL="855123" lvl="1" indent="-455073" defTabSz="1219170">
              <a:spcBef>
                <a:spcPts val="0"/>
              </a:spcBef>
              <a:spcAft>
                <a:spcPts val="0"/>
              </a:spcAft>
              <a:defRPr/>
            </a:pPr>
            <a:r>
              <a:rPr lang="en-US" altLang="de-DE" sz="1100" kern="0" dirty="0">
                <a:solidFill>
                  <a:prstClr val="black"/>
                </a:solidFill>
              </a:rPr>
              <a:t>Enhancing on the access control framework and stage 3 with no NRM modelling concerning identity and access right, not agreed as common Stage 2 is requested</a:t>
            </a:r>
            <a:endParaRPr lang="de-DE" altLang="de-DE" sz="1100" kern="0" dirty="0">
              <a:solidFill>
                <a:prstClr val="black"/>
              </a:solidFill>
              <a:latin typeface="Calibri"/>
            </a:endParaRPr>
          </a:p>
          <a:p>
            <a:pPr marL="457189" lvl="1" indent="0" defTabSz="1219170">
              <a:spcBef>
                <a:spcPts val="0"/>
              </a:spcBef>
              <a:spcAft>
                <a:spcPts val="0"/>
              </a:spcAft>
              <a:buNone/>
              <a:defRPr/>
            </a:pPr>
            <a:r>
              <a:rPr lang="en-US" altLang="zh-CN" sz="1100" kern="0" dirty="0">
                <a:solidFill>
                  <a:prstClr val="black"/>
                </a:solidFill>
                <a:latin typeface="Calibri"/>
                <a:cs typeface="+mn-cs"/>
              </a:rPr>
              <a:t> </a:t>
            </a:r>
          </a:p>
          <a:p>
            <a:pPr marL="455073" indent="-455073" defTabSz="1219170">
              <a:spcBef>
                <a:spcPts val="0"/>
              </a:spcBef>
              <a:spcAft>
                <a:spcPts val="0"/>
              </a:spcAft>
              <a:defRPr/>
            </a:pPr>
            <a:r>
              <a:rPr lang="en-US" sz="1600" kern="0" dirty="0">
                <a:solidFill>
                  <a:prstClr val="black"/>
                </a:solidFill>
                <a:latin typeface="Calibri"/>
              </a:rPr>
              <a:t>RAN impacts and dependencies: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a:solidFill>
                  <a:prstClr val="black"/>
                </a:solidFill>
                <a:latin typeface="Calibri"/>
                <a:cs typeface="+mn-cs"/>
              </a:rPr>
              <a:t>None identified</a:t>
            </a: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To finalize the specification of access control framework and identity &amp; access right Information modeling</a:t>
            </a:r>
          </a:p>
          <a:p>
            <a:pPr marL="988459" lvl="1" indent="-378875" defTabSz="1219170">
              <a:defRPr/>
            </a:pPr>
            <a:r>
              <a:rPr lang="en-US" sz="1100" kern="0" dirty="0">
                <a:solidFill>
                  <a:prstClr val="black"/>
                </a:solidFill>
                <a:cs typeface="+mn-cs"/>
              </a:rPr>
              <a:t>To evaluate a standalone TS for Management Service Access Control specification</a:t>
            </a:r>
          </a:p>
        </p:txBody>
      </p:sp>
      <p:sp>
        <p:nvSpPr>
          <p:cNvPr id="6" name="Content Placeholder 7">
            <a:extLst>
              <a:ext uri="{FF2B5EF4-FFF2-40B4-BE49-F238E27FC236}">
                <a16:creationId xmlns:a16="http://schemas.microsoft.com/office/drawing/2014/main" xmlns="" id="{B4F8F5CC-9B36-4C4A-96C2-095377087992}"/>
              </a:ext>
            </a:extLst>
          </p:cNvPr>
          <p:cNvSpPr txBox="1">
            <a:spLocks/>
          </p:cNvSpPr>
          <p:nvPr/>
        </p:nvSpPr>
        <p:spPr>
          <a:xfrm>
            <a:off x="8005831" y="3123277"/>
            <a:ext cx="389784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kern="0" dirty="0" smtClean="0">
                <a:solidFill>
                  <a:srgbClr val="0000FF"/>
                </a:solidFill>
              </a:rPr>
              <a:t>PM_KPI_5G_Ph3</a:t>
            </a:r>
            <a:r>
              <a:rPr lang="zh-CN" altLang="en-US" sz="1600" b="1" kern="0" dirty="0" smtClean="0">
                <a:solidFill>
                  <a:srgbClr val="0000FF"/>
                </a:solidFill>
                <a:latin typeface="Calibri"/>
              </a:rPr>
              <a:t>：</a:t>
            </a:r>
            <a:endParaRPr lang="de-DE" altLang="de-DE" sz="1600" b="1" kern="0" dirty="0" smtClean="0">
              <a:solidFill>
                <a:srgbClr val="0000FF"/>
              </a:solidFill>
              <a:latin typeface="Calibri"/>
            </a:endParaRPr>
          </a:p>
          <a:p>
            <a:pPr marL="455073" indent="-455073" defTabSz="1219170">
              <a:spcBef>
                <a:spcPts val="0"/>
              </a:spcBef>
              <a:spcAft>
                <a:spcPts val="0"/>
              </a:spcAft>
              <a:defRPr/>
            </a:pPr>
            <a:r>
              <a:rPr lang="de-DE" altLang="de-DE" sz="1600" kern="0" dirty="0" smtClean="0">
                <a:solidFill>
                  <a:prstClr val="black"/>
                </a:solidFill>
                <a:latin typeface="Calibri"/>
              </a:rPr>
              <a:t>Progress since SA5#144e:</a:t>
            </a:r>
            <a:endParaRPr lang="de-DE" altLang="de-DE" sz="1600" kern="0" dirty="0">
              <a:solidFill>
                <a:prstClr val="black"/>
              </a:solidFill>
              <a:latin typeface="Calibri"/>
            </a:endParaRPr>
          </a:p>
          <a:p>
            <a:pPr marL="855123" lvl="1" indent="-455073" defTabSz="1219170">
              <a:spcBef>
                <a:spcPts val="0"/>
              </a:spcBef>
              <a:spcAft>
                <a:spcPts val="0"/>
              </a:spcAft>
              <a:defRPr/>
            </a:pPr>
            <a:r>
              <a:rPr lang="en-US" altLang="zh-CN" sz="1100" kern="0" dirty="0" smtClean="0">
                <a:solidFill>
                  <a:prstClr val="black"/>
                </a:solidFill>
              </a:rPr>
              <a:t>3 </a:t>
            </a:r>
            <a:r>
              <a:rPr lang="en-US" altLang="zh-CN" sz="1100" kern="0" dirty="0">
                <a:solidFill>
                  <a:prstClr val="black"/>
                </a:solidFill>
              </a:rPr>
              <a:t>CRs which were the converted </a:t>
            </a:r>
            <a:r>
              <a:rPr lang="en-US" altLang="zh-CN" sz="1100" kern="0" dirty="0" err="1">
                <a:solidFill>
                  <a:prstClr val="black"/>
                </a:solidFill>
              </a:rPr>
              <a:t>draftCRs</a:t>
            </a:r>
            <a:r>
              <a:rPr lang="en-US" altLang="zh-CN" sz="1100" kern="0" dirty="0">
                <a:solidFill>
                  <a:prstClr val="black"/>
                </a:solidFill>
              </a:rPr>
              <a:t> from last meeting were agreed in SA5#145e meeting. </a:t>
            </a:r>
          </a:p>
          <a:p>
            <a:pPr marL="855123" lvl="1" indent="-455073" defTabSz="1219170">
              <a:spcBef>
                <a:spcPts val="0"/>
              </a:spcBef>
              <a:spcAft>
                <a:spcPts val="0"/>
              </a:spcAft>
              <a:defRPr/>
            </a:pPr>
            <a:r>
              <a:rPr lang="en-US" altLang="zh-CN" sz="1100" kern="0" dirty="0">
                <a:solidFill>
                  <a:prstClr val="black"/>
                </a:solidFill>
              </a:rPr>
              <a:t>2 contributions about adding new measurement are discussed. One was agreed, another was not pursued and moved to offline discussion.</a:t>
            </a:r>
          </a:p>
          <a:p>
            <a:pPr marL="855123" lvl="1" indent="-455073" defTabSz="1219170">
              <a:spcBef>
                <a:spcPts val="0"/>
              </a:spcBef>
              <a:spcAft>
                <a:spcPts val="0"/>
              </a:spcAft>
              <a:defRPr/>
            </a:pPr>
            <a:r>
              <a:rPr lang="en-US" altLang="zh-CN" sz="1100" kern="0" dirty="0">
                <a:solidFill>
                  <a:prstClr val="black"/>
                </a:solidFill>
              </a:rPr>
              <a:t>A DP and a CR about GPB were discussed and endorsed/agreed. </a:t>
            </a:r>
          </a:p>
          <a:p>
            <a:pPr marL="457189" lvl="1" indent="0" defTabSz="1219170">
              <a:spcBef>
                <a:spcPts val="0"/>
              </a:spcBef>
              <a:spcAft>
                <a:spcPts val="0"/>
              </a:spcAft>
              <a:buNone/>
              <a:defRPr/>
            </a:pPr>
            <a:endParaRPr lang="en-US" altLang="zh-CN" sz="110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latin typeface="Calibri"/>
              </a:rPr>
              <a:t>RAN impacts and dependencies:</a:t>
            </a:r>
            <a:endParaRPr lang="de-DE" sz="1600" kern="0" dirty="0">
              <a:solidFill>
                <a:prstClr val="black"/>
              </a:solidFill>
              <a:latin typeface="Calibri"/>
            </a:endParaRPr>
          </a:p>
          <a:p>
            <a:pPr marL="988459" lvl="1" indent="-378875" defTabSz="1219170">
              <a:spcBef>
                <a:spcPts val="0"/>
              </a:spcBef>
              <a:spcAft>
                <a:spcPts val="600"/>
              </a:spcAft>
              <a:defRPr/>
            </a:pPr>
            <a:r>
              <a:rPr lang="en-US" sz="1100" kern="0" dirty="0" smtClean="0">
                <a:solidFill>
                  <a:prstClr val="black"/>
                </a:solidFill>
                <a:cs typeface="+mn-cs"/>
              </a:rPr>
              <a:t>measurements </a:t>
            </a:r>
            <a:r>
              <a:rPr lang="en-US" sz="1100" kern="0" dirty="0">
                <a:solidFill>
                  <a:prstClr val="black"/>
                </a:solidFill>
                <a:cs typeface="+mn-cs"/>
              </a:rPr>
              <a:t>for RAN depends on the progress in RAN </a:t>
            </a:r>
            <a:r>
              <a:rPr lang="en-US" sz="1100" kern="0" dirty="0" smtClean="0">
                <a:solidFill>
                  <a:prstClr val="black"/>
                </a:solidFill>
                <a:cs typeface="+mn-cs"/>
              </a:rPr>
              <a:t>WGs</a:t>
            </a:r>
            <a:endParaRPr lang="en-US" sz="110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latin typeface="Calibri"/>
              </a:rPr>
              <a:t>Next steps:</a:t>
            </a:r>
          </a:p>
          <a:p>
            <a:pPr marL="988459" lvl="1" indent="-378875" defTabSz="1219170">
              <a:defRPr/>
            </a:pPr>
            <a:r>
              <a:rPr lang="en-US" sz="1100" kern="0" dirty="0">
                <a:solidFill>
                  <a:prstClr val="black"/>
                </a:solidFill>
                <a:cs typeface="+mn-cs"/>
              </a:rPr>
              <a:t>Continue the work per the </a:t>
            </a:r>
            <a:r>
              <a:rPr lang="en-US" sz="1100" kern="0" dirty="0" err="1">
                <a:solidFill>
                  <a:prstClr val="black"/>
                </a:solidFill>
                <a:cs typeface="+mn-cs"/>
              </a:rPr>
              <a:t>WoP</a:t>
            </a:r>
            <a:endParaRPr lang="en-US" sz="1100" kern="0" dirty="0">
              <a:solidFill>
                <a:prstClr val="black"/>
              </a:solidFill>
              <a:latin typeface="Calibri"/>
              <a:cs typeface="+mn-cs"/>
            </a:endParaRPr>
          </a:p>
        </p:txBody>
      </p:sp>
    </p:spTree>
    <p:extLst>
      <p:ext uri="{BB962C8B-B14F-4D97-AF65-F5344CB8AC3E}">
        <p14:creationId xmlns:p14="http://schemas.microsoft.com/office/powerpoint/2010/main" val="1598822559"/>
      </p:ext>
    </p:extLst>
  </p:cSld>
  <p:clrMapOvr>
    <a:masterClrMapping/>
  </p:clrMapOvr>
  <p:transition spd="slow"/>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77401" y="0"/>
            <a:ext cx="9102725" cy="1143000"/>
          </a:xfrm>
        </p:spPr>
        <p:txBody>
          <a:bodyPr/>
          <a:lstStyle/>
          <a:p>
            <a:r>
              <a:rPr lang="en-US" altLang="zh-CN" sz="2800" kern="0" dirty="0" smtClean="0"/>
              <a:t>Rel-18 </a:t>
            </a:r>
            <a:r>
              <a:rPr lang="en-US" altLang="zh-CN" sz="2800" kern="0" dirty="0"/>
              <a:t>WI - Support of New Services</a:t>
            </a:r>
            <a:endParaRPr lang="en-US" altLang="en-US" sz="2800" dirty="0"/>
          </a:p>
        </p:txBody>
      </p:sp>
      <p:graphicFrame>
        <p:nvGraphicFramePr>
          <p:cNvPr id="7" name="Table 5">
            <a:extLst>
              <a:ext uri="{FF2B5EF4-FFF2-40B4-BE49-F238E27FC236}">
                <a16:creationId xmlns:a16="http://schemas.microsoft.com/office/drawing/2014/main" xmlns="" id="{D8F42FF3-0490-47F9-A60A-62E42DC88CAC}"/>
              </a:ext>
            </a:extLst>
          </p:cNvPr>
          <p:cNvGraphicFramePr>
            <a:graphicFrameLocks noGrp="1"/>
          </p:cNvGraphicFramePr>
          <p:nvPr>
            <p:extLst>
              <p:ext uri="{D42A27DB-BD31-4B8C-83A1-F6EECF244321}">
                <p14:modId xmlns:p14="http://schemas.microsoft.com/office/powerpoint/2010/main" val="2856236735"/>
              </p:ext>
            </p:extLst>
          </p:nvPr>
        </p:nvGraphicFramePr>
        <p:xfrm>
          <a:off x="237685" y="1084472"/>
          <a:ext cx="11747157" cy="1537716"/>
        </p:xfrm>
        <a:graphic>
          <a:graphicData uri="http://schemas.openxmlformats.org/drawingml/2006/table">
            <a:tbl>
              <a:tblPr firstRow="1" firstCol="1" bandRow="1">
                <a:tableStyleId>{F5AB1C69-6EDB-4FF4-983F-18BD219EF322}</a:tableStyleId>
              </a:tblPr>
              <a:tblGrid>
                <a:gridCol w="472799">
                  <a:extLst>
                    <a:ext uri="{9D8B030D-6E8A-4147-A177-3AD203B41FA5}">
                      <a16:colId xmlns:a16="http://schemas.microsoft.com/office/drawing/2014/main" xmlns="" val="20000"/>
                    </a:ext>
                  </a:extLst>
                </a:gridCol>
                <a:gridCol w="2431538">
                  <a:extLst>
                    <a:ext uri="{9D8B030D-6E8A-4147-A177-3AD203B41FA5}">
                      <a16:colId xmlns:a16="http://schemas.microsoft.com/office/drawing/2014/main" xmlns="" val="20001"/>
                    </a:ext>
                  </a:extLst>
                </a:gridCol>
                <a:gridCol w="628831">
                  <a:extLst>
                    <a:ext uri="{9D8B030D-6E8A-4147-A177-3AD203B41FA5}">
                      <a16:colId xmlns:a16="http://schemas.microsoft.com/office/drawing/2014/main" xmlns="" val="20002"/>
                    </a:ext>
                  </a:extLst>
                </a:gridCol>
                <a:gridCol w="551964">
                  <a:extLst>
                    <a:ext uri="{9D8B030D-6E8A-4147-A177-3AD203B41FA5}">
                      <a16:colId xmlns:a16="http://schemas.microsoft.com/office/drawing/2014/main" xmlns="" val="20003"/>
                    </a:ext>
                  </a:extLst>
                </a:gridCol>
                <a:gridCol w="305147">
                  <a:extLst>
                    <a:ext uri="{9D8B030D-6E8A-4147-A177-3AD203B41FA5}">
                      <a16:colId xmlns:a16="http://schemas.microsoft.com/office/drawing/2014/main" xmlns="" val="20004"/>
                    </a:ext>
                  </a:extLst>
                </a:gridCol>
                <a:gridCol w="733463">
                  <a:extLst>
                    <a:ext uri="{9D8B030D-6E8A-4147-A177-3AD203B41FA5}">
                      <a16:colId xmlns:a16="http://schemas.microsoft.com/office/drawing/2014/main" xmlns="" val="20005"/>
                    </a:ext>
                  </a:extLst>
                </a:gridCol>
                <a:gridCol w="540609">
                  <a:extLst>
                    <a:ext uri="{9D8B030D-6E8A-4147-A177-3AD203B41FA5}">
                      <a16:colId xmlns:a16="http://schemas.microsoft.com/office/drawing/2014/main" xmlns="" val="20006"/>
                    </a:ext>
                  </a:extLst>
                </a:gridCol>
                <a:gridCol w="565266">
                  <a:extLst>
                    <a:ext uri="{9D8B030D-6E8A-4147-A177-3AD203B41FA5}">
                      <a16:colId xmlns:a16="http://schemas.microsoft.com/office/drawing/2014/main" xmlns="" val="20007"/>
                    </a:ext>
                  </a:extLst>
                </a:gridCol>
                <a:gridCol w="949681">
                  <a:extLst>
                    <a:ext uri="{9D8B030D-6E8A-4147-A177-3AD203B41FA5}">
                      <a16:colId xmlns:a16="http://schemas.microsoft.com/office/drawing/2014/main" xmlns="" val="20008"/>
                    </a:ext>
                  </a:extLst>
                </a:gridCol>
                <a:gridCol w="991788"/>
                <a:gridCol w="914905"/>
                <a:gridCol w="914905"/>
                <a:gridCol w="914905"/>
                <a:gridCol w="831356"/>
              </a:tblGrid>
              <a:tr h="192026">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smtClean="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smtClean="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WID</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TS</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xmlns="" val="10000"/>
                  </a:ext>
                </a:extLst>
              </a:tr>
              <a:tr h="450087">
                <a:tc>
                  <a:txBody>
                    <a:bodyPr/>
                    <a:lstStyle/>
                    <a:p>
                      <a:pPr algn="l" fontAlgn="t"/>
                      <a:r>
                        <a:rPr lang="en-US" sz="1050" b="0" i="0" u="none" strike="noStrike" dirty="0">
                          <a:solidFill>
                            <a:srgbClr val="000000"/>
                          </a:solidFill>
                          <a:effectLst/>
                          <a:latin typeface="+mn-lt"/>
                        </a:rPr>
                        <a:t>940037</a:t>
                      </a:r>
                    </a:p>
                  </a:txBody>
                  <a:tcPr marL="6350" marR="6350" marT="6350" marB="0"/>
                </a:tc>
                <a:tc>
                  <a:txBody>
                    <a:bodyPr/>
                    <a:lstStyle/>
                    <a:p>
                      <a:pPr algn="l" fontAlgn="t"/>
                      <a:r>
                        <a:rPr lang="en-US" sz="1200" b="0" i="0" u="none" strike="noStrike" dirty="0">
                          <a:solidFill>
                            <a:srgbClr val="0000FF"/>
                          </a:solidFill>
                          <a:effectLst/>
                          <a:latin typeface="+mn-lt"/>
                        </a:rPr>
                        <a:t>Enhancements of EE for 5G Phase 2 </a:t>
                      </a:r>
                    </a:p>
                  </a:txBody>
                  <a:tcPr marL="6350" marR="6350" marT="6350" marB="0"/>
                </a:tc>
                <a:tc>
                  <a:txBody>
                    <a:bodyPr/>
                    <a:lstStyle/>
                    <a:p>
                      <a:pPr algn="l" fontAlgn="t"/>
                      <a:r>
                        <a:rPr lang="en-US" sz="1200" b="0" i="0" u="none" strike="noStrike" dirty="0">
                          <a:solidFill>
                            <a:srgbClr val="000000"/>
                          </a:solidFill>
                          <a:effectLst/>
                          <a:latin typeface="+mn-lt"/>
                        </a:rPr>
                        <a:t>EE5GPLUS_Ph2</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100" kern="1200" dirty="0">
                          <a:solidFill>
                            <a:srgbClr val="000000"/>
                          </a:solidFill>
                          <a:effectLst/>
                          <a:latin typeface="+mn-lt"/>
                          <a:ea typeface="+mn-ea"/>
                          <a:cs typeface="Arial" panose="020B0604020202020204" pitchFamily="34" charset="0"/>
                        </a:rPr>
                        <a:t>SA#100 (June 2023)</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200" b="0" i="0" u="none" strike="noStrike" kern="1200" dirty="0">
                          <a:solidFill>
                            <a:schemeClr val="tx1"/>
                          </a:solidFill>
                          <a:effectLst/>
                          <a:latin typeface="+mn-lt"/>
                          <a:ea typeface="+mn-ea"/>
                          <a:cs typeface="+mn-cs"/>
                        </a:rPr>
                        <a:t>0%</a:t>
                      </a:r>
                    </a:p>
                  </a:txBody>
                  <a:tcPr marL="6350" marR="6350" marT="0" marB="0"/>
                </a:tc>
                <a:tc>
                  <a:txBody>
                    <a:bodyPr/>
                    <a:lstStyle/>
                    <a:p>
                      <a:pPr algn="ctr">
                        <a:lnSpc>
                          <a:spcPct val="107000"/>
                        </a:lnSpc>
                        <a:spcAft>
                          <a:spcPts val="800"/>
                        </a:spcAft>
                      </a:pPr>
                      <a:r>
                        <a:rPr lang="en-GB" sz="1200" b="0" i="0" u="none" strike="noStrike" kern="1200" dirty="0">
                          <a:solidFill>
                            <a:srgbClr val="0000FF"/>
                          </a:solidFill>
                          <a:effectLst/>
                          <a:latin typeface="+mn-lt"/>
                          <a:ea typeface="+mn-ea"/>
                          <a:cs typeface="+mn-cs"/>
                        </a:rPr>
                        <a:t>10%</a:t>
                      </a:r>
                    </a:p>
                  </a:txBody>
                  <a:tcPr marL="36002" marR="36002" marT="0" marB="0"/>
                </a:tc>
                <a:tc>
                  <a:txBody>
                    <a:bodyPr/>
                    <a:lstStyle/>
                    <a:p>
                      <a:pPr>
                        <a:lnSpc>
                          <a:spcPct val="107000"/>
                        </a:lnSpc>
                        <a:spcAft>
                          <a:spcPts val="800"/>
                        </a:spcAft>
                      </a:pPr>
                      <a:endParaRPr lang="en-GB" sz="12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r>
                        <a:rPr lang="en-US" altLang="zh-CN" sz="1100" b="0" i="0" u="none" strike="noStrike" kern="1200" dirty="0" smtClean="0">
                          <a:solidFill>
                            <a:srgbClr val="000000"/>
                          </a:solidFill>
                          <a:effectLst/>
                          <a:latin typeface="+mn-lt"/>
                          <a:ea typeface="+mn-ea"/>
                          <a:cs typeface="+mn-cs"/>
                        </a:rPr>
                        <a:t>SA2,RAN2,RAN3</a:t>
                      </a:r>
                      <a:endParaRPr lang="zh-CN" altLang="en-US"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en-US" altLang="zh-CN" sz="1100" kern="1200" dirty="0">
                          <a:solidFill>
                            <a:srgbClr val="000000"/>
                          </a:solidFill>
                          <a:effectLst/>
                          <a:latin typeface="+mn-lt"/>
                          <a:ea typeface="宋体" panose="02010600030101010101" pitchFamily="2" charset="-122"/>
                          <a:cs typeface="Arial" panose="020B0604020202020204" pitchFamily="34" charset="0"/>
                        </a:rPr>
                        <a:t>0-&gt;0-&gt;</a:t>
                      </a:r>
                      <a:r>
                        <a:rPr lang="en-US" altLang="zh-CN" sz="1100" kern="1200" dirty="0" smtClean="0">
                          <a:solidFill>
                            <a:srgbClr val="000000"/>
                          </a:solidFill>
                          <a:effectLst/>
                          <a:latin typeface="+mn-lt"/>
                          <a:ea typeface="宋体" panose="02010600030101010101" pitchFamily="2" charset="-122"/>
                          <a:cs typeface="Arial" panose="020B0604020202020204" pitchFamily="34" charset="0"/>
                        </a:rPr>
                        <a:t>0-&gt;10%</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100" b="0" kern="1200" dirty="0" smtClean="0">
                          <a:solidFill>
                            <a:schemeClr val="dk1"/>
                          </a:solidFill>
                          <a:effectLst/>
                          <a:latin typeface="+mn-lt"/>
                          <a:ea typeface="+mn-ea"/>
                          <a:cs typeface="Arial" panose="020B0604020202020204" pitchFamily="34" charset="0"/>
                        </a:rPr>
                        <a:t>SP-220489</a:t>
                      </a:r>
                    </a:p>
                  </a:txBody>
                  <a:tcPr marL="9525" marR="9525" marT="9525" marB="9525"/>
                </a:tc>
                <a:tc>
                  <a:txBody>
                    <a:bodyPr/>
                    <a:lstStyle/>
                    <a:p>
                      <a:pPr algn="ctr">
                        <a:lnSpc>
                          <a:spcPct val="150000"/>
                        </a:lnSpc>
                        <a:spcAft>
                          <a:spcPts val="0"/>
                        </a:spcAft>
                      </a:pPr>
                      <a:r>
                        <a:rPr lang="fr-FR" sz="1100" kern="1200" dirty="0">
                          <a:solidFill>
                            <a:srgbClr val="000000"/>
                          </a:solidFill>
                          <a:effectLst/>
                          <a:latin typeface="+mn-lt"/>
                          <a:ea typeface="宋体" panose="02010600030101010101" pitchFamily="2" charset="-122"/>
                          <a:cs typeface="Arial" panose="020B0604020202020204" pitchFamily="34" charset="0"/>
                        </a:rPr>
                        <a:t>28.310, 28.541, 28.552, 28.554</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marR="0" lvl="0" indent="0" algn="l" defTabSz="1219170" rtl="0" eaLnBrk="1" fontAlgn="auto" latinLnBrk="0" hangingPunct="1">
                        <a:lnSpc>
                          <a:spcPct val="150000"/>
                        </a:lnSpc>
                        <a:spcBef>
                          <a:spcPts val="0"/>
                        </a:spcBef>
                        <a:spcAft>
                          <a:spcPts val="0"/>
                        </a:spcAft>
                        <a:buClrTx/>
                        <a:buSzTx/>
                        <a:buFontTx/>
                        <a:buNone/>
                        <a:tabLst/>
                        <a:defRPr/>
                      </a:pPr>
                      <a:r>
                        <a:rPr lang="sv-SE" altLang="zh-CN" sz="1100" b="0" kern="1200" dirty="0" smtClean="0">
                          <a:solidFill>
                            <a:schemeClr val="dk1"/>
                          </a:solidFill>
                          <a:effectLst/>
                          <a:latin typeface="+mn-lt"/>
                          <a:ea typeface="+mn-ea"/>
                          <a:cs typeface="Arial" panose="020B0604020202020204" pitchFamily="34" charset="0"/>
                        </a:rPr>
                        <a:t>China Telecom</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415253">
                <a:tc>
                  <a:txBody>
                    <a:bodyPr/>
                    <a:lstStyle/>
                    <a:p>
                      <a:pPr algn="l" fontAlgn="t"/>
                      <a:r>
                        <a:rPr lang="en-US" sz="1050" b="0" i="0" u="none" strike="noStrike">
                          <a:solidFill>
                            <a:srgbClr val="000000"/>
                          </a:solidFill>
                          <a:effectLst/>
                          <a:latin typeface="+mn-lt"/>
                        </a:rPr>
                        <a:t>940033</a:t>
                      </a:r>
                    </a:p>
                  </a:txBody>
                  <a:tcPr marL="6350" marR="6350" marT="6350" marB="0"/>
                </a:tc>
                <a:tc>
                  <a:txBody>
                    <a:bodyPr/>
                    <a:lstStyle/>
                    <a:p>
                      <a:pPr algn="l" fontAlgn="t"/>
                      <a:r>
                        <a:rPr lang="en-US" sz="1200" b="0" i="0" u="none" strike="noStrike" dirty="0">
                          <a:solidFill>
                            <a:srgbClr val="0000FF"/>
                          </a:solidFill>
                          <a:effectLst/>
                          <a:latin typeface="+mn-lt"/>
                        </a:rPr>
                        <a:t>Network slice provisioning enhancement </a:t>
                      </a:r>
                    </a:p>
                  </a:txBody>
                  <a:tcPr marL="6350" marR="6350" marT="6350" marB="0"/>
                </a:tc>
                <a:tc>
                  <a:txBody>
                    <a:bodyPr/>
                    <a:lstStyle/>
                    <a:p>
                      <a:pPr algn="l" fontAlgn="t"/>
                      <a:r>
                        <a:rPr lang="en-US" sz="1200" b="0" i="0" u="none" strike="noStrike" dirty="0" err="1">
                          <a:solidFill>
                            <a:srgbClr val="000000"/>
                          </a:solidFill>
                          <a:effectLst/>
                          <a:latin typeface="+mn-lt"/>
                        </a:rPr>
                        <a:t>eNETSLICE_PRO</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100" kern="1200" dirty="0">
                          <a:solidFill>
                            <a:srgbClr val="000000"/>
                          </a:solidFill>
                          <a:effectLst/>
                          <a:latin typeface="+mn-lt"/>
                          <a:ea typeface="+mn-ea"/>
                          <a:cs typeface="Arial" panose="020B0604020202020204" pitchFamily="34" charset="0"/>
                        </a:rPr>
                        <a:t>SA#97 (Sept. 2022</a:t>
                      </a:r>
                      <a:r>
                        <a:rPr lang="en-US" altLang="zh-CN" sz="1100" kern="1200" dirty="0" smtClean="0">
                          <a:solidFill>
                            <a:srgbClr val="000000"/>
                          </a:solidFill>
                          <a:effectLst/>
                          <a:latin typeface="+mn-lt"/>
                          <a:ea typeface="+mn-ea"/>
                          <a:cs typeface="Arial" panose="020B0604020202020204" pitchFamily="34" charset="0"/>
                        </a:rPr>
                        <a:t>)</a:t>
                      </a:r>
                      <a:endParaRPr lang="en-US" altLang="zh-CN" sz="1100" b="1" kern="1200" dirty="0" smtClean="0">
                        <a:solidFill>
                          <a:srgbClr val="000000"/>
                        </a:solidFill>
                        <a:effectLst/>
                        <a:latin typeface="+mn-lt"/>
                        <a:ea typeface="+mn-ea"/>
                        <a:cs typeface="Arial" panose="020B0604020202020204" pitchFamily="34" charset="0"/>
                      </a:endParaRPr>
                    </a:p>
                    <a:p>
                      <a:pPr marL="0" algn="ctr" defTabSz="1219170" rtl="0" eaLnBrk="1" latinLnBrk="0" hangingPunct="1">
                        <a:lnSpc>
                          <a:spcPct val="100000"/>
                        </a:lnSpc>
                        <a:spcAft>
                          <a:spcPts val="0"/>
                        </a:spcAft>
                      </a:pPr>
                      <a:r>
                        <a:rPr lang="en-US" altLang="zh-CN" sz="1100" b="1" kern="1200" dirty="0" smtClean="0">
                          <a:solidFill>
                            <a:srgbClr val="0000FF"/>
                          </a:solidFill>
                          <a:effectLst/>
                          <a:latin typeface="+mn-lt"/>
                          <a:ea typeface="+mn-ea"/>
                          <a:cs typeface="Arial" panose="020B0604020202020204" pitchFamily="34" charset="0"/>
                        </a:rPr>
                        <a:t>-&gt;SA#98 (Dec. 2022)</a:t>
                      </a:r>
                      <a:endParaRPr lang="en-US" altLang="zh-CN" sz="11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lnSpc>
                          <a:spcPct val="107000"/>
                        </a:lnSpc>
                        <a:spcAft>
                          <a:spcPts val="800"/>
                        </a:spcAft>
                      </a:pPr>
                      <a:r>
                        <a:rPr lang="en-US" sz="1200" b="0" i="0" u="none" strike="noStrike" kern="1200" dirty="0">
                          <a:solidFill>
                            <a:schemeClr val="tx1"/>
                          </a:solidFill>
                          <a:effectLst/>
                          <a:latin typeface="+mn-lt"/>
                          <a:ea typeface="+mn-ea"/>
                          <a:cs typeface="+mn-cs"/>
                        </a:rPr>
                        <a:t>85%</a:t>
                      </a:r>
                    </a:p>
                  </a:txBody>
                  <a:tcPr marL="6350" marR="6350" marT="0" marB="0"/>
                </a:tc>
                <a:tc>
                  <a:txBody>
                    <a:bodyPr/>
                    <a:lstStyle/>
                    <a:p>
                      <a:pPr algn="ctr">
                        <a:lnSpc>
                          <a:spcPct val="107000"/>
                        </a:lnSpc>
                        <a:spcAft>
                          <a:spcPts val="800"/>
                        </a:spcAft>
                      </a:pPr>
                      <a:r>
                        <a:rPr lang="en-GB" sz="1200" b="0" i="0" u="none" strike="noStrike" kern="1200" dirty="0" smtClean="0">
                          <a:solidFill>
                            <a:srgbClr val="0000FF"/>
                          </a:solidFill>
                          <a:effectLst/>
                          <a:latin typeface="+mn-lt"/>
                          <a:ea typeface="+mn-ea"/>
                          <a:cs typeface="+mn-cs"/>
                        </a:rPr>
                        <a:t>85</a:t>
                      </a:r>
                      <a:r>
                        <a:rPr lang="en-US" altLang="zh-CN" sz="1200" b="0" i="0" u="none" strike="noStrike" kern="1200" dirty="0" smtClean="0">
                          <a:solidFill>
                            <a:srgbClr val="0000FF"/>
                          </a:solidFill>
                          <a:effectLst/>
                          <a:latin typeface="+mn-lt"/>
                          <a:ea typeface="+mn-ea"/>
                          <a:cs typeface="+mn-cs"/>
                        </a:rPr>
                        <a:t>%</a:t>
                      </a:r>
                      <a:endParaRPr lang="en-GB" sz="12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r>
                        <a:rPr lang="en-US" sz="1050" b="0" i="0" u="none" strike="noStrike" kern="1200" dirty="0" smtClean="0">
                          <a:solidFill>
                            <a:schemeClr val="tx1"/>
                          </a:solidFill>
                          <a:effectLst/>
                          <a:latin typeface="+mn-lt"/>
                          <a:ea typeface="+mn-ea"/>
                          <a:cs typeface="+mn-cs"/>
                        </a:rPr>
                        <a:t>update the Target date to Dec 2022</a:t>
                      </a:r>
                      <a:endParaRPr lang="en-GB" sz="105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fontAlgn="t" latinLnBrk="0" hangingPunct="1"/>
                      <a:endParaRPr lang="zh-CN" altLang="en-US" sz="1100" b="0" i="0" u="none" strike="noStrike" kern="1200" dirty="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100" kern="1200" dirty="0">
                          <a:solidFill>
                            <a:srgbClr val="000000"/>
                          </a:solidFill>
                          <a:effectLst/>
                          <a:latin typeface="+mn-lt"/>
                          <a:ea typeface="宋体" panose="02010600030101010101" pitchFamily="2" charset="-122"/>
                          <a:cs typeface="Arial" panose="020B0604020202020204" pitchFamily="34" charset="0"/>
                        </a:rPr>
                        <a:t>85-&gt;</a:t>
                      </a:r>
                      <a:r>
                        <a:rPr lang="fr-FR" altLang="zh-CN" sz="1100" kern="1200" dirty="0" smtClean="0">
                          <a:solidFill>
                            <a:srgbClr val="000000"/>
                          </a:solidFill>
                          <a:effectLst/>
                          <a:latin typeface="+mn-lt"/>
                          <a:ea typeface="宋体" panose="02010600030101010101" pitchFamily="2" charset="-122"/>
                          <a:cs typeface="Arial" panose="020B0604020202020204" pitchFamily="34" charset="0"/>
                        </a:rPr>
                        <a:t>85</a:t>
                      </a:r>
                    </a:p>
                    <a:p>
                      <a:pPr marL="0" algn="ctr" defTabSz="1219170" rtl="0" eaLnBrk="1" latinLnBrk="0" hangingPunct="1">
                        <a:lnSpc>
                          <a:spcPct val="150000"/>
                        </a:lnSpc>
                        <a:spcAft>
                          <a:spcPts val="0"/>
                        </a:spcAft>
                      </a:pPr>
                      <a:r>
                        <a:rPr lang="en-US" altLang="zh-CN" sz="1100" kern="1200" dirty="0" smtClean="0">
                          <a:solidFill>
                            <a:srgbClr val="000000"/>
                          </a:solidFill>
                          <a:effectLst/>
                          <a:latin typeface="+mn-lt"/>
                          <a:ea typeface="宋体" panose="02010600030101010101" pitchFamily="2" charset="-122"/>
                          <a:cs typeface="Arial" panose="020B0604020202020204" pitchFamily="34" charset="0"/>
                        </a:rPr>
                        <a:t>-&gt;85</a:t>
                      </a:r>
                      <a:r>
                        <a:rPr lang="fr-FR" altLang="zh-CN" sz="1100" kern="1200" dirty="0" smtClean="0">
                          <a:solidFill>
                            <a:srgbClr val="000000"/>
                          </a:solidFill>
                          <a:effectLst/>
                          <a:latin typeface="+mn-lt"/>
                          <a:ea typeface="宋体" panose="02010600030101010101" pitchFamily="2" charset="-122"/>
                          <a:cs typeface="Arial" panose="020B0604020202020204" pitchFamily="34" charset="0"/>
                        </a:rPr>
                        <a:t>%</a:t>
                      </a:r>
                      <a:endParaRPr lang="zh-CN" sz="11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endParaRPr lang="en-GB" altLang="zh-CN" sz="11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algn="ctr">
                        <a:lnSpc>
                          <a:spcPct val="150000"/>
                        </a:lnSpc>
                        <a:spcAft>
                          <a:spcPts val="0"/>
                        </a:spcAft>
                      </a:pPr>
                      <a:r>
                        <a:rPr lang="fr-FR" sz="1100" kern="1200" dirty="0">
                          <a:solidFill>
                            <a:srgbClr val="000000"/>
                          </a:solidFill>
                          <a:effectLst/>
                          <a:latin typeface="+mn-lt"/>
                          <a:ea typeface="宋体" panose="02010600030101010101" pitchFamily="2" charset="-122"/>
                          <a:cs typeface="Arial" panose="020B0604020202020204" pitchFamily="34" charset="0"/>
                        </a:rPr>
                        <a:t>28.531,28.541</a:t>
                      </a: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endParaRPr lang="en-US" sz="11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
        <p:nvSpPr>
          <p:cNvPr id="9" name="Content Placeholder 7">
            <a:extLst>
              <a:ext uri="{FF2B5EF4-FFF2-40B4-BE49-F238E27FC236}">
                <a16:creationId xmlns:a16="http://schemas.microsoft.com/office/drawing/2014/main" xmlns="" id="{B4F8F5CC-9B36-4C4A-96C2-095377087992}"/>
              </a:ext>
            </a:extLst>
          </p:cNvPr>
          <p:cNvSpPr txBox="1">
            <a:spLocks/>
          </p:cNvSpPr>
          <p:nvPr/>
        </p:nvSpPr>
        <p:spPr>
          <a:xfrm>
            <a:off x="355659" y="2995370"/>
            <a:ext cx="5468493"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smtClean="0">
                <a:solidFill>
                  <a:srgbClr val="0000FF"/>
                </a:solidFill>
              </a:rPr>
              <a:t>EE5GPLUS_Ph2:</a:t>
            </a:r>
            <a:endParaRPr lang="de-DE" altLang="de-DE" sz="1600" b="1" kern="0" dirty="0" smtClean="0">
              <a:solidFill>
                <a:srgbClr val="0000FF"/>
              </a:solidFill>
            </a:endParaRPr>
          </a:p>
          <a:p>
            <a:pPr marL="455073" indent="-455073" defTabSz="1219170">
              <a:spcBef>
                <a:spcPts val="0"/>
              </a:spcBef>
              <a:spcAft>
                <a:spcPts val="0"/>
              </a:spcAft>
              <a:defRPr/>
            </a:pPr>
            <a:r>
              <a:rPr lang="de-DE" altLang="de-DE" sz="1600" kern="0" dirty="0" smtClean="0">
                <a:solidFill>
                  <a:prstClr val="black"/>
                </a:solidFill>
              </a:rPr>
              <a:t>Progress since SA5#144e:</a:t>
            </a:r>
            <a:endParaRPr lang="de-DE" altLang="de-DE" sz="16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Though no CR has been agreed, the group discussed and progressed towards a consensus on how to introduce </a:t>
            </a:r>
            <a:r>
              <a:rPr lang="en-US" altLang="de-DE" sz="1100" kern="0" dirty="0" err="1">
                <a:solidFill>
                  <a:prstClr val="black"/>
                </a:solidFill>
              </a:rPr>
              <a:t>vDisk</a:t>
            </a:r>
            <a:r>
              <a:rPr lang="en-US" altLang="de-DE" sz="1100" kern="0" dirty="0">
                <a:solidFill>
                  <a:prstClr val="black"/>
                </a:solidFill>
              </a:rPr>
              <a:t> usage measurements in the equation for estimating the energy consumption of NF/VNF/VNFCs</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cs typeface="+mn-cs"/>
              </a:rPr>
              <a:t> </a:t>
            </a: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988459" lvl="1" indent="-378875" defTabSz="1219170">
              <a:spcBef>
                <a:spcPts val="0"/>
              </a:spcBef>
              <a:spcAft>
                <a:spcPts val="600"/>
              </a:spcAft>
              <a:defRPr/>
            </a:pPr>
            <a:r>
              <a:rPr lang="en-US" sz="1100" kern="0" dirty="0" smtClean="0">
                <a:solidFill>
                  <a:prstClr val="black"/>
                </a:solidFill>
                <a:cs typeface="+mn-cs"/>
              </a:rPr>
              <a:t>None</a:t>
            </a:r>
            <a:endParaRPr lang="en-US" sz="1100" kern="0" dirty="0">
              <a:solidFill>
                <a:prstClr val="black"/>
              </a:solidFill>
              <a:cs typeface="+mn-cs"/>
            </a:endParaRPr>
          </a:p>
          <a:p>
            <a:pPr marL="457189" lvl="1" indent="0" defTabSz="1219170">
              <a:spcBef>
                <a:spcPts val="0"/>
              </a:spcBef>
              <a:spcAft>
                <a:spcPts val="600"/>
              </a:spcAft>
              <a:buNone/>
              <a:defRPr/>
            </a:pP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p>
          <a:p>
            <a:pPr marL="988459" lvl="1" indent="-378875" defTabSz="1219170">
              <a:defRPr/>
            </a:pPr>
            <a:r>
              <a:rPr lang="en-US" sz="1100" kern="0" dirty="0">
                <a:solidFill>
                  <a:prstClr val="black"/>
                </a:solidFill>
                <a:cs typeface="+mn-cs"/>
              </a:rPr>
              <a:t>A Rel-18 CR to TS 28.554 to introduce a new EE KPI variant based on </a:t>
            </a:r>
            <a:r>
              <a:rPr lang="en-US" sz="1100" kern="0" dirty="0" err="1">
                <a:solidFill>
                  <a:prstClr val="black"/>
                </a:solidFill>
                <a:cs typeface="+mn-cs"/>
              </a:rPr>
              <a:t>vDisk</a:t>
            </a:r>
            <a:r>
              <a:rPr lang="en-US" sz="1100" kern="0" dirty="0">
                <a:solidFill>
                  <a:prstClr val="black"/>
                </a:solidFill>
                <a:cs typeface="+mn-cs"/>
              </a:rPr>
              <a:t> usage is expected at SA5#146e</a:t>
            </a:r>
          </a:p>
        </p:txBody>
      </p:sp>
      <p:sp>
        <p:nvSpPr>
          <p:cNvPr id="10" name="Content Placeholder 7">
            <a:extLst>
              <a:ext uri="{FF2B5EF4-FFF2-40B4-BE49-F238E27FC236}">
                <a16:creationId xmlns:a16="http://schemas.microsoft.com/office/drawing/2014/main" xmlns="" id="{B4F8F5CC-9B36-4C4A-96C2-095377087992}"/>
              </a:ext>
            </a:extLst>
          </p:cNvPr>
          <p:cNvSpPr txBox="1">
            <a:spLocks/>
          </p:cNvSpPr>
          <p:nvPr/>
        </p:nvSpPr>
        <p:spPr>
          <a:xfrm>
            <a:off x="6664411" y="2995370"/>
            <a:ext cx="5161120"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600" b="1" dirty="0" err="1" smtClean="0">
                <a:solidFill>
                  <a:srgbClr val="0000FF"/>
                </a:solidFill>
              </a:rPr>
              <a:t>eNETSLICE_PRO</a:t>
            </a:r>
            <a:r>
              <a:rPr lang="en-US" altLang="zh-CN" sz="1600" b="1" dirty="0" smtClean="0">
                <a:solidFill>
                  <a:srgbClr val="0000FF"/>
                </a:solidFill>
              </a:rPr>
              <a:t>:</a:t>
            </a:r>
            <a:endParaRPr lang="de-DE" altLang="de-DE" sz="1600" b="1" kern="0" dirty="0" smtClean="0">
              <a:solidFill>
                <a:srgbClr val="0000FF"/>
              </a:solidFill>
            </a:endParaRPr>
          </a:p>
          <a:p>
            <a:pPr marL="455073" indent="-455073" defTabSz="1219170">
              <a:spcBef>
                <a:spcPts val="0"/>
              </a:spcBef>
              <a:spcAft>
                <a:spcPts val="0"/>
              </a:spcAft>
              <a:defRPr/>
            </a:pPr>
            <a:r>
              <a:rPr lang="de-DE" altLang="de-DE" sz="1600" kern="0" dirty="0" smtClean="0">
                <a:solidFill>
                  <a:prstClr val="black"/>
                </a:solidFill>
              </a:rPr>
              <a:t>Progress since SA5#144e:</a:t>
            </a:r>
            <a:endParaRPr lang="de-DE" altLang="de-DE" sz="16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Group did not agree on Asynchronous operation support. However, offline discussions suggest that there might be a compromise solution submitted for next meeting.</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cs typeface="+mn-cs"/>
              </a:rPr>
              <a:t> </a:t>
            </a: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988459" lvl="1" indent="-378875" defTabSz="1219170">
              <a:spcBef>
                <a:spcPts val="0"/>
              </a:spcBef>
              <a:spcAft>
                <a:spcPts val="600"/>
              </a:spcAft>
              <a:defRPr/>
            </a:pPr>
            <a:r>
              <a:rPr lang="en-US" sz="1100" kern="0" dirty="0" smtClean="0">
                <a:solidFill>
                  <a:prstClr val="black"/>
                </a:solidFill>
                <a:cs typeface="+mn-cs"/>
              </a:rPr>
              <a:t>None</a:t>
            </a:r>
            <a:endParaRPr lang="en-US" sz="1100" kern="0" dirty="0">
              <a:solidFill>
                <a:prstClr val="black"/>
              </a:solidFill>
              <a:cs typeface="+mn-cs"/>
            </a:endParaRPr>
          </a:p>
          <a:p>
            <a:pPr marL="457189" lvl="1" indent="0" defTabSz="1219170">
              <a:spcBef>
                <a:spcPts val="0"/>
              </a:spcBef>
              <a:spcAft>
                <a:spcPts val="600"/>
              </a:spcAft>
              <a:buNone/>
              <a:defRPr/>
            </a:pPr>
            <a:endParaRPr lang="en-US" sz="1100" kern="0" dirty="0">
              <a:solidFill>
                <a:prstClr val="black"/>
              </a:solidFill>
              <a:cs typeface="+mn-cs"/>
            </a:endParaRPr>
          </a:p>
          <a:p>
            <a:pPr marL="455073" indent="-455073" defTabSz="1219170">
              <a:spcBef>
                <a:spcPts val="0"/>
              </a:spcBef>
              <a:spcAft>
                <a:spcPts val="0"/>
              </a:spcAft>
              <a:defRPr/>
            </a:pPr>
            <a:r>
              <a:rPr lang="de-DE" sz="1600" kern="0" dirty="0">
                <a:solidFill>
                  <a:prstClr val="black"/>
                </a:solidFill>
              </a:rPr>
              <a:t>Next steps</a:t>
            </a:r>
            <a:r>
              <a:rPr lang="de-DE" sz="1600" kern="0" dirty="0" smtClean="0">
                <a:solidFill>
                  <a:prstClr val="black"/>
                </a:solidFill>
              </a:rPr>
              <a:t>:</a:t>
            </a:r>
          </a:p>
          <a:p>
            <a:pPr marL="855123" lvl="1" indent="-455073" defTabSz="1219170">
              <a:spcBef>
                <a:spcPts val="0"/>
              </a:spcBef>
              <a:spcAft>
                <a:spcPts val="0"/>
              </a:spcAft>
              <a:defRPr/>
            </a:pPr>
            <a:r>
              <a:rPr lang="en-US" sz="1100" kern="0" dirty="0">
                <a:solidFill>
                  <a:prstClr val="black"/>
                </a:solidFill>
              </a:rPr>
              <a:t>Target to agree on </a:t>
            </a:r>
            <a:r>
              <a:rPr lang="en-US" sz="1100" kern="0" dirty="0" err="1">
                <a:solidFill>
                  <a:prstClr val="black"/>
                </a:solidFill>
              </a:rPr>
              <a:t>Asynch</a:t>
            </a:r>
            <a:r>
              <a:rPr lang="en-US" sz="1100" kern="0" dirty="0">
                <a:solidFill>
                  <a:prstClr val="black"/>
                </a:solidFill>
              </a:rPr>
              <a:t>. topic in next meeting and closing the WID.</a:t>
            </a:r>
            <a:endParaRPr lang="de-DE" sz="1100" kern="0" dirty="0">
              <a:solidFill>
                <a:prstClr val="black"/>
              </a:solidFill>
            </a:endParaRPr>
          </a:p>
          <a:p>
            <a:pPr marL="988459" lvl="1" indent="-378875" defTabSz="1219170">
              <a:defRPr/>
            </a:pPr>
            <a:endParaRPr lang="en-US" sz="1100" kern="0" dirty="0">
              <a:solidFill>
                <a:prstClr val="black"/>
              </a:solidFill>
              <a:cs typeface="+mn-cs"/>
            </a:endParaRPr>
          </a:p>
        </p:txBody>
      </p:sp>
    </p:spTree>
    <p:extLst>
      <p:ext uri="{BB962C8B-B14F-4D97-AF65-F5344CB8AC3E}">
        <p14:creationId xmlns:p14="http://schemas.microsoft.com/office/powerpoint/2010/main" val="3525749329"/>
      </p:ext>
    </p:extLst>
  </p:cSld>
  <p:clrMapOvr>
    <a:masterClrMapping/>
  </p:clrMapOvr>
  <p:transition spd="slow"/>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77401" y="0"/>
            <a:ext cx="9102725" cy="1143000"/>
          </a:xfrm>
        </p:spPr>
        <p:txBody>
          <a:bodyPr/>
          <a:lstStyle/>
          <a:p>
            <a:r>
              <a:rPr lang="en-GB" altLang="en-US" sz="2800" dirty="0" smtClean="0"/>
              <a:t>Summary - Rel-18 </a:t>
            </a:r>
            <a:r>
              <a:rPr lang="en-GB" altLang="en-US" sz="2800" dirty="0"/>
              <a:t>SI - Intelligence and Automation </a:t>
            </a:r>
            <a:endParaRPr lang="en-US" altLang="en-US" sz="2800" dirty="0"/>
          </a:p>
        </p:txBody>
      </p:sp>
      <p:sp>
        <p:nvSpPr>
          <p:cNvPr id="6259" name="TextBox 1">
            <a:extLst>
              <a:ext uri="{FF2B5EF4-FFF2-40B4-BE49-F238E27FC236}">
                <a16:creationId xmlns:a16="http://schemas.microsoft.com/office/drawing/2014/main" xmlns="" id="{069CA535-1391-46F0-8C3F-78AB758814C7}"/>
              </a:ext>
            </a:extLst>
          </p:cNvPr>
          <p:cNvSpPr txBox="1">
            <a:spLocks noChangeArrowheads="1"/>
          </p:cNvSpPr>
          <p:nvPr/>
        </p:nvSpPr>
        <p:spPr bwMode="auto">
          <a:xfrm>
            <a:off x="284093" y="5741530"/>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dirty="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Table 5">
            <a:extLst>
              <a:ext uri="{FF2B5EF4-FFF2-40B4-BE49-F238E27FC236}">
                <a16:creationId xmlns:a16="http://schemas.microsoft.com/office/drawing/2014/main" xmlns="" id="{D8F42FF3-0490-47F9-A60A-62E42DC88CAC}"/>
              </a:ext>
            </a:extLst>
          </p:cNvPr>
          <p:cNvGraphicFramePr>
            <a:graphicFrameLocks noGrp="1"/>
          </p:cNvGraphicFramePr>
          <p:nvPr>
            <p:extLst>
              <p:ext uri="{D42A27DB-BD31-4B8C-83A1-F6EECF244321}">
                <p14:modId xmlns:p14="http://schemas.microsoft.com/office/powerpoint/2010/main" val="3102985910"/>
              </p:ext>
            </p:extLst>
          </p:nvPr>
        </p:nvGraphicFramePr>
        <p:xfrm>
          <a:off x="113101" y="1143000"/>
          <a:ext cx="11747157" cy="4635467"/>
        </p:xfrm>
        <a:graphic>
          <a:graphicData uri="http://schemas.openxmlformats.org/drawingml/2006/table">
            <a:tbl>
              <a:tblPr firstRow="1" firstCol="1" bandRow="1">
                <a:tableStyleId>{F5AB1C69-6EDB-4FF4-983F-18BD219EF322}</a:tableStyleId>
              </a:tblPr>
              <a:tblGrid>
                <a:gridCol w="472799">
                  <a:extLst>
                    <a:ext uri="{9D8B030D-6E8A-4147-A177-3AD203B41FA5}">
                      <a16:colId xmlns:a16="http://schemas.microsoft.com/office/drawing/2014/main" xmlns="" val="20000"/>
                    </a:ext>
                  </a:extLst>
                </a:gridCol>
                <a:gridCol w="2431538">
                  <a:extLst>
                    <a:ext uri="{9D8B030D-6E8A-4147-A177-3AD203B41FA5}">
                      <a16:colId xmlns:a16="http://schemas.microsoft.com/office/drawing/2014/main" xmlns="" val="20001"/>
                    </a:ext>
                  </a:extLst>
                </a:gridCol>
                <a:gridCol w="628831">
                  <a:extLst>
                    <a:ext uri="{9D8B030D-6E8A-4147-A177-3AD203B41FA5}">
                      <a16:colId xmlns:a16="http://schemas.microsoft.com/office/drawing/2014/main" xmlns="" val="20002"/>
                    </a:ext>
                  </a:extLst>
                </a:gridCol>
                <a:gridCol w="551964">
                  <a:extLst>
                    <a:ext uri="{9D8B030D-6E8A-4147-A177-3AD203B41FA5}">
                      <a16:colId xmlns:a16="http://schemas.microsoft.com/office/drawing/2014/main" xmlns="" val="20003"/>
                    </a:ext>
                  </a:extLst>
                </a:gridCol>
                <a:gridCol w="305147">
                  <a:extLst>
                    <a:ext uri="{9D8B030D-6E8A-4147-A177-3AD203B41FA5}">
                      <a16:colId xmlns:a16="http://schemas.microsoft.com/office/drawing/2014/main" xmlns="" val="20004"/>
                    </a:ext>
                  </a:extLst>
                </a:gridCol>
                <a:gridCol w="733463">
                  <a:extLst>
                    <a:ext uri="{9D8B030D-6E8A-4147-A177-3AD203B41FA5}">
                      <a16:colId xmlns:a16="http://schemas.microsoft.com/office/drawing/2014/main" xmlns="" val="20005"/>
                    </a:ext>
                  </a:extLst>
                </a:gridCol>
                <a:gridCol w="370895">
                  <a:extLst>
                    <a:ext uri="{9D8B030D-6E8A-4147-A177-3AD203B41FA5}">
                      <a16:colId xmlns:a16="http://schemas.microsoft.com/office/drawing/2014/main" xmlns="" val="20006"/>
                    </a:ext>
                  </a:extLst>
                </a:gridCol>
                <a:gridCol w="554194">
                  <a:extLst>
                    <a:ext uri="{9D8B030D-6E8A-4147-A177-3AD203B41FA5}">
                      <a16:colId xmlns:a16="http://schemas.microsoft.com/office/drawing/2014/main" xmlns="" val="20007"/>
                    </a:ext>
                  </a:extLst>
                </a:gridCol>
                <a:gridCol w="1130467">
                  <a:extLst>
                    <a:ext uri="{9D8B030D-6E8A-4147-A177-3AD203B41FA5}">
                      <a16:colId xmlns:a16="http://schemas.microsoft.com/office/drawing/2014/main" xmlns="" val="20008"/>
                    </a:ext>
                  </a:extLst>
                </a:gridCol>
                <a:gridCol w="991788"/>
                <a:gridCol w="914905"/>
                <a:gridCol w="914905"/>
                <a:gridCol w="914905"/>
                <a:gridCol w="831356"/>
              </a:tblGrid>
              <a:tr h="348380">
                <a:tc>
                  <a:txBody>
                    <a:bodyPr/>
                    <a:lstStyle/>
                    <a:p>
                      <a:pPr algn="ctr">
                        <a:lnSpc>
                          <a:spcPct val="107000"/>
                        </a:lnSpc>
                        <a:spcAft>
                          <a:spcPts val="800"/>
                        </a:spcAft>
                      </a:pPr>
                      <a:r>
                        <a:rPr lang="en-GB" sz="1000" dirty="0">
                          <a:latin typeface="+mn-lt"/>
                        </a:rPr>
                        <a:t>UID</a:t>
                      </a:r>
                    </a:p>
                  </a:txBody>
                  <a:tcPr marL="36002" marR="36002" marT="0" marB="0" anchor="ctr"/>
                </a:tc>
                <a:tc>
                  <a:txBody>
                    <a:bodyPr/>
                    <a:lstStyle/>
                    <a:p>
                      <a:pPr algn="ctr">
                        <a:lnSpc>
                          <a:spcPct val="107000"/>
                        </a:lnSpc>
                        <a:spcAft>
                          <a:spcPts val="800"/>
                        </a:spcAft>
                      </a:pPr>
                      <a:r>
                        <a:rPr lang="en-GB" sz="1000" dirty="0">
                          <a:latin typeface="+mn-lt"/>
                        </a:rPr>
                        <a:t>Name</a:t>
                      </a:r>
                    </a:p>
                  </a:txBody>
                  <a:tcPr marL="36002" marR="36002" marT="0" marB="0" anchor="ctr"/>
                </a:tc>
                <a:tc>
                  <a:txBody>
                    <a:bodyPr/>
                    <a:lstStyle/>
                    <a:p>
                      <a:pPr algn="ctr">
                        <a:lnSpc>
                          <a:spcPct val="107000"/>
                        </a:lnSpc>
                        <a:spcAft>
                          <a:spcPts val="800"/>
                        </a:spcAft>
                      </a:pPr>
                      <a:r>
                        <a:rPr lang="en-GB" sz="1000" dirty="0">
                          <a:latin typeface="+mn-lt"/>
                        </a:rPr>
                        <a:t>Acronym</a:t>
                      </a:r>
                    </a:p>
                  </a:txBody>
                  <a:tcPr marL="36002" marR="36002" marT="0" marB="0" anchor="ctr"/>
                </a:tc>
                <a:tc>
                  <a:txBody>
                    <a:bodyPr/>
                    <a:lstStyle/>
                    <a:p>
                      <a:pPr algn="ctr">
                        <a:lnSpc>
                          <a:spcPct val="107000"/>
                        </a:lnSpc>
                        <a:spcAft>
                          <a:spcPts val="800"/>
                        </a:spcAft>
                      </a:pPr>
                      <a:r>
                        <a:rPr lang="en-GB" sz="1000" dirty="0" err="1">
                          <a:latin typeface="+mn-lt"/>
                        </a:rPr>
                        <a:t>Rel</a:t>
                      </a:r>
                      <a:endParaRPr lang="en-GB" sz="1000" dirty="0">
                        <a:latin typeface="+mn-lt"/>
                      </a:endParaRPr>
                    </a:p>
                  </a:txBody>
                  <a:tcPr marL="36002" marR="36002" marT="0" marB="0" anchor="ctr"/>
                </a:tc>
                <a:tc>
                  <a:txBody>
                    <a:bodyPr/>
                    <a:lstStyle/>
                    <a:p>
                      <a:pPr algn="ctr">
                        <a:lnSpc>
                          <a:spcPct val="107000"/>
                        </a:lnSpc>
                        <a:spcAft>
                          <a:spcPts val="800"/>
                        </a:spcAft>
                      </a:pPr>
                      <a:r>
                        <a:rPr lang="en-GB" sz="1000" dirty="0">
                          <a:latin typeface="+mn-lt"/>
                        </a:rPr>
                        <a:t>WG</a:t>
                      </a:r>
                    </a:p>
                  </a:txBody>
                  <a:tcPr marL="36002" marR="36002" marT="0" marB="0" anchor="ctr"/>
                </a:tc>
                <a:tc>
                  <a:txBody>
                    <a:bodyPr/>
                    <a:lstStyle/>
                    <a:p>
                      <a:pPr algn="ctr">
                        <a:lnSpc>
                          <a:spcPct val="107000"/>
                        </a:lnSpc>
                        <a:spcAft>
                          <a:spcPts val="800"/>
                        </a:spcAft>
                      </a:pPr>
                      <a:r>
                        <a:rPr lang="en-GB" sz="1000" dirty="0">
                          <a:latin typeface="+mn-lt"/>
                        </a:rPr>
                        <a:t>Target</a:t>
                      </a:r>
                    </a:p>
                  </a:txBody>
                  <a:tcPr marL="36002" marR="36002" marT="0" marB="0" anchor="ctr"/>
                </a:tc>
                <a:tc>
                  <a:txBody>
                    <a:bodyPr/>
                    <a:lstStyle/>
                    <a:p>
                      <a:pPr algn="ctr">
                        <a:lnSpc>
                          <a:spcPct val="107000"/>
                        </a:lnSpc>
                        <a:spcAft>
                          <a:spcPts val="800"/>
                        </a:spcAft>
                      </a:pPr>
                      <a:r>
                        <a:rPr lang="en-GB" sz="1000" dirty="0">
                          <a:latin typeface="+mn-lt"/>
                        </a:rPr>
                        <a:t>Old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0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000" dirty="0" smtClean="0">
                          <a:solidFill>
                            <a:srgbClr val="FF0000"/>
                          </a:solidFill>
                          <a:latin typeface="+mn-lt"/>
                        </a:rPr>
                        <a:t>Related groups</a:t>
                      </a:r>
                      <a:endParaRPr lang="en-GB" sz="10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000" b="1" kern="1200" dirty="0" smtClean="0">
                          <a:solidFill>
                            <a:srgbClr val="FF0000"/>
                          </a:solidFill>
                          <a:latin typeface="+mn-lt"/>
                          <a:ea typeface="+mn-ea"/>
                          <a:cs typeface="+mn-cs"/>
                        </a:rPr>
                        <a:t>SA5 Progress</a:t>
                      </a:r>
                      <a:endParaRPr lang="en-GB" sz="10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WID</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TR</a:t>
                      </a:r>
                      <a:endParaRPr lang="en-GB" sz="10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000" dirty="0" smtClean="0">
                          <a:solidFill>
                            <a:srgbClr val="FF0000"/>
                          </a:solidFill>
                          <a:latin typeface="+mn-lt"/>
                        </a:rPr>
                        <a:t>Rapporteur</a:t>
                      </a:r>
                      <a:endParaRPr lang="en-GB" sz="10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xmlns="" val="10000"/>
                  </a:ext>
                </a:extLst>
              </a:tr>
              <a:tr h="328098">
                <a:tc>
                  <a:txBody>
                    <a:bodyPr/>
                    <a:lstStyle/>
                    <a:p>
                      <a:pPr algn="l" fontAlgn="t"/>
                      <a:r>
                        <a:rPr lang="en-US" sz="1050" b="0" i="0" u="none" strike="noStrike" dirty="0">
                          <a:solidFill>
                            <a:srgbClr val="000000"/>
                          </a:solidFill>
                          <a:effectLst/>
                          <a:latin typeface="+mn-lt"/>
                        </a:rPr>
                        <a:t>940042</a:t>
                      </a:r>
                    </a:p>
                  </a:txBody>
                  <a:tcPr marL="6350" marR="6350" marT="6350" marB="0"/>
                </a:tc>
                <a:tc>
                  <a:txBody>
                    <a:bodyPr/>
                    <a:lstStyle/>
                    <a:p>
                      <a:pPr algn="l" fontAlgn="t"/>
                      <a:r>
                        <a:rPr lang="en-US" sz="105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50" b="0" i="0" u="none" strike="noStrike" dirty="0" err="1">
                          <a:solidFill>
                            <a:srgbClr val="000000"/>
                          </a:solidFill>
                          <a:effectLst/>
                          <a:latin typeface="+mn-lt"/>
                        </a:rPr>
                        <a:t>FS_eANL</a:t>
                      </a:r>
                      <a:endParaRPr lang="en-US" sz="1050" b="0" i="0" u="none" strike="noStrike" dirty="0">
                        <a:solidFill>
                          <a:srgbClr val="000000"/>
                        </a:solidFill>
                        <a:effectLst/>
                        <a:latin typeface="+mn-lt"/>
                      </a:endParaRPr>
                    </a:p>
                  </a:txBody>
                  <a:tcPr marL="6350" marR="6350" marT="6350" marB="0"/>
                </a:tc>
                <a:tc>
                  <a:txBody>
                    <a:bodyPr/>
                    <a:lstStyle/>
                    <a:p>
                      <a:pPr algn="l" fontAlgn="t"/>
                      <a:r>
                        <a:rPr lang="en-US" sz="1050" b="0" i="0" u="none" strike="noStrike" dirty="0">
                          <a:solidFill>
                            <a:srgbClr val="000000"/>
                          </a:solidFill>
                          <a:effectLst/>
                          <a:latin typeface="+mn-lt"/>
                        </a:rPr>
                        <a:t>Rel-18</a:t>
                      </a:r>
                    </a:p>
                  </a:txBody>
                  <a:tcPr marL="6350" marR="6350" marT="6350" marB="0"/>
                </a:tc>
                <a:tc>
                  <a:txBody>
                    <a:bodyPr/>
                    <a:lstStyle/>
                    <a:p>
                      <a:pPr algn="l" fontAlgn="t"/>
                      <a:r>
                        <a:rPr lang="en-US" sz="105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b="0" kern="1200" dirty="0" smtClean="0">
                          <a:solidFill>
                            <a:srgbClr val="000000"/>
                          </a:solidFill>
                          <a:effectLst/>
                          <a:latin typeface="+mn-lt"/>
                          <a:ea typeface="宋体" panose="02010600030101010101" pitchFamily="2" charset="-122"/>
                          <a:cs typeface="Arial" panose="020B0604020202020204" pitchFamily="34" charset="0"/>
                        </a:rPr>
                        <a:t>SA#98(Dec</a:t>
                      </a:r>
                      <a:r>
                        <a:rPr lang="en-US" altLang="zh-CN" sz="1000" b="0" kern="1200" dirty="0">
                          <a:solidFill>
                            <a:srgbClr val="000000"/>
                          </a:solidFill>
                          <a:effectLst/>
                          <a:latin typeface="+mn-lt"/>
                          <a:ea typeface="宋体" panose="02010600030101010101" pitchFamily="2" charset="-122"/>
                          <a:cs typeface="Arial" panose="020B0604020202020204" pitchFamily="34" charset="0"/>
                        </a:rPr>
                        <a:t>. 2022)</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0-&gt;10-&gt;25-&gt;</a:t>
                      </a:r>
                      <a:r>
                        <a:rPr lang="en-US" altLang="zh-CN" sz="1000" kern="1200" dirty="0" smtClean="0">
                          <a:solidFill>
                            <a:srgbClr val="000000"/>
                          </a:solidFill>
                          <a:effectLst/>
                          <a:latin typeface="+mn-lt"/>
                          <a:ea typeface="+mn-ea"/>
                          <a:cs typeface="Arial" panose="020B0604020202020204" pitchFamily="34" charset="0"/>
                        </a:rPr>
                        <a:t>25-&gt;30%</a:t>
                      </a:r>
                      <a:endParaRPr lang="zh-CN" sz="10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SP-211446</a:t>
                      </a: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28.910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88405">
                <a:tc>
                  <a:txBody>
                    <a:bodyPr/>
                    <a:lstStyle/>
                    <a:p>
                      <a:pPr algn="l" fontAlgn="t"/>
                      <a:r>
                        <a:rPr lang="en-US" sz="1050" b="0" i="0" u="none" strike="noStrike" dirty="0">
                          <a:solidFill>
                            <a:srgbClr val="000000"/>
                          </a:solidFill>
                          <a:effectLst/>
                          <a:latin typeface="+mn-lt"/>
                        </a:rPr>
                        <a:t>940041</a:t>
                      </a:r>
                    </a:p>
                  </a:txBody>
                  <a:tcPr marL="6350" marR="6350" marT="6350" marB="0"/>
                </a:tc>
                <a:tc>
                  <a:txBody>
                    <a:bodyPr/>
                    <a:lstStyle/>
                    <a:p>
                      <a:pPr algn="l" fontAlgn="t"/>
                      <a:r>
                        <a:rPr lang="en-US" sz="105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50" b="0" i="0" u="none" strike="noStrike">
                          <a:solidFill>
                            <a:srgbClr val="000000"/>
                          </a:solidFill>
                          <a:effectLst/>
                          <a:latin typeface="+mn-lt"/>
                        </a:rPr>
                        <a:t>FS_ANLEVA</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GB" altLang="zh-CN" sz="1000" b="0" kern="1200" dirty="0">
                          <a:solidFill>
                            <a:srgbClr val="000000"/>
                          </a:solidFill>
                          <a:effectLst/>
                          <a:latin typeface="+mn-lt"/>
                          <a:ea typeface="+mn-ea"/>
                          <a:cs typeface="Arial" panose="020B0604020202020204" pitchFamily="34" charset="0"/>
                        </a:rPr>
                        <a:t>SA#99(Mar 2023)</a:t>
                      </a:r>
                      <a:endParaRPr lang="zh-CN" sz="10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50" dirty="0" smtClean="0">
                          <a:latin typeface="+mn-lt"/>
                        </a:rPr>
                        <a:t>update</a:t>
                      </a:r>
                      <a:r>
                        <a:rPr lang="en-US" altLang="zh-CN" sz="1050" dirty="0" smtClean="0">
                          <a:latin typeface="+mn-lt"/>
                        </a:rPr>
                        <a:t> TR title to align with SA5 official title</a:t>
                      </a: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10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FF0000"/>
                          </a:solidFill>
                          <a:effectLst/>
                          <a:latin typeface="+mn-lt"/>
                          <a:ea typeface="+mn-ea"/>
                          <a:cs typeface="Arial" panose="020B0604020202020204" pitchFamily="34" charset="0"/>
                        </a:rPr>
                        <a:t>0-&gt;10-&gt;10-&gt;</a:t>
                      </a:r>
                      <a:r>
                        <a:rPr lang="en-US" altLang="zh-CN" sz="1000" kern="1200" dirty="0" smtClean="0">
                          <a:solidFill>
                            <a:srgbClr val="FF0000"/>
                          </a:solidFill>
                          <a:effectLst/>
                          <a:latin typeface="+mn-lt"/>
                          <a:ea typeface="+mn-ea"/>
                          <a:cs typeface="Arial" panose="020B0604020202020204" pitchFamily="34" charset="0"/>
                        </a:rPr>
                        <a:t>10-&gt;10%</a:t>
                      </a:r>
                      <a:endParaRPr lang="zh-CN" sz="1000" kern="1200" dirty="0">
                        <a:solidFill>
                          <a:srgbClr val="FF0000"/>
                        </a:solidFill>
                        <a:effectLst/>
                        <a:latin typeface="+mn-lt"/>
                        <a:ea typeface="+mn-ea"/>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SP-211445</a:t>
                      </a: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28.909</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478865">
                <a:tc>
                  <a:txBody>
                    <a:bodyPr/>
                    <a:lstStyle/>
                    <a:p>
                      <a:pPr algn="l" fontAlgn="t"/>
                      <a:r>
                        <a:rPr lang="en-US" sz="1050" b="0" i="0" u="none" strike="noStrike" dirty="0">
                          <a:solidFill>
                            <a:srgbClr val="000000"/>
                          </a:solidFill>
                          <a:effectLst/>
                          <a:latin typeface="+mn-lt"/>
                        </a:rPr>
                        <a:t>940046</a:t>
                      </a:r>
                    </a:p>
                  </a:txBody>
                  <a:tcPr marL="6350" marR="6350" marT="6350" marB="0"/>
                </a:tc>
                <a:tc>
                  <a:txBody>
                    <a:bodyPr/>
                    <a:lstStyle/>
                    <a:p>
                      <a:pPr algn="l" fontAlgn="t"/>
                      <a:r>
                        <a:rPr lang="en-US" sz="105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50" b="0" i="0" u="none" strike="noStrike" dirty="0" err="1">
                          <a:solidFill>
                            <a:srgbClr val="000000"/>
                          </a:solidFill>
                          <a:effectLst/>
                          <a:latin typeface="+mn-lt"/>
                        </a:rPr>
                        <a:t>FS_eIDMS_MN</a:t>
                      </a:r>
                      <a:endParaRPr lang="en-US" sz="1050" b="0" i="0" u="none" strike="noStrike" dirty="0">
                        <a:solidFill>
                          <a:srgbClr val="000000"/>
                        </a:solidFill>
                        <a:effectLst/>
                        <a:latin typeface="+mn-lt"/>
                      </a:endParaRPr>
                    </a:p>
                  </a:txBody>
                  <a:tcPr marL="6350" marR="6350" marT="6350" marB="0"/>
                </a:tc>
                <a:tc>
                  <a:txBody>
                    <a:bodyPr/>
                    <a:lstStyle/>
                    <a:p>
                      <a:pPr algn="l" fontAlgn="t"/>
                      <a:r>
                        <a:rPr lang="en-US" sz="1050" b="0" i="0" u="none" strike="noStrike" dirty="0">
                          <a:solidFill>
                            <a:srgbClr val="000000"/>
                          </a:solidFill>
                          <a:effectLst/>
                          <a:latin typeface="+mn-lt"/>
                        </a:rPr>
                        <a:t>Rel-18</a:t>
                      </a:r>
                    </a:p>
                  </a:txBody>
                  <a:tcPr marL="6350" marR="6350" marT="6350" marB="0"/>
                </a:tc>
                <a:tc>
                  <a:txBody>
                    <a:bodyPr/>
                    <a:lstStyle/>
                    <a:p>
                      <a:pPr algn="l" fontAlgn="t"/>
                      <a:r>
                        <a:rPr lang="en-US" sz="105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1000" b="0" kern="1200" dirty="0" smtClean="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A#98(Dec. 2022)</a:t>
                      </a:r>
                    </a:p>
                  </a:txBody>
                  <a:tcPr marL="9525" marR="9525" marT="9525" marB="9525"/>
                </a:tc>
                <a:tc>
                  <a:txBody>
                    <a:bodyPr/>
                    <a:lstStyle/>
                    <a:p>
                      <a:pPr algn="l" fontAlgn="t"/>
                      <a:r>
                        <a:rPr lang="en-US" sz="1050" b="0" i="0" u="none" strike="noStrike" dirty="0">
                          <a:solidFill>
                            <a:srgbClr val="000000"/>
                          </a:solidFill>
                          <a:effectLst/>
                          <a:latin typeface="+mn-lt"/>
                        </a:rPr>
                        <a:t>40%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0-&gt;15-&gt;40-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-&gt;80%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SP-211450</a:t>
                      </a: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28.912</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50" b="0" i="0" u="none" strike="noStrike" dirty="0">
                          <a:solidFill>
                            <a:srgbClr val="000000"/>
                          </a:solidFill>
                          <a:effectLst/>
                          <a:latin typeface="+mn-lt"/>
                        </a:rPr>
                        <a:t>950039</a:t>
                      </a:r>
                    </a:p>
                  </a:txBody>
                  <a:tcPr marL="6350" marR="6350" marT="6350" marB="0"/>
                </a:tc>
                <a:tc>
                  <a:txBody>
                    <a:bodyPr/>
                    <a:lstStyle/>
                    <a:p>
                      <a:pPr algn="l" fontAlgn="t"/>
                      <a:r>
                        <a:rPr lang="en-US" sz="105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50" b="0" i="0" u="none" strike="noStrike" dirty="0">
                          <a:solidFill>
                            <a:srgbClr val="000000"/>
                          </a:solidFill>
                          <a:effectLst/>
                          <a:latin typeface="+mn-lt"/>
                        </a:rPr>
                        <a:t>FS_NETSLICE_IDMS</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1000" b="0" kern="1200" dirty="0" smtClean="0">
                          <a:solidFill>
                            <a:srgbClr val="000000"/>
                          </a:solidFill>
                          <a:effectLst/>
                          <a:latin typeface="+mn-lt"/>
                          <a:ea typeface="宋体" panose="02010600030101010101" pitchFamily="2" charset="-122"/>
                          <a:cs typeface="Arial" panose="020B0604020202020204" pitchFamily="34" charset="0"/>
                        </a:rPr>
                        <a:t>S</a:t>
                      </a:r>
                      <a:r>
                        <a:rPr lang="en-US" sz="1000" b="0" kern="1200" dirty="0">
                          <a:solidFill>
                            <a:srgbClr val="000000"/>
                          </a:solidFill>
                          <a:effectLst/>
                          <a:latin typeface="+mn-lt"/>
                          <a:ea typeface="宋体" panose="02010600030101010101" pitchFamily="2" charset="-122"/>
                          <a:cs typeface="Arial" panose="020B0604020202020204" pitchFamily="34" charset="0"/>
                        </a:rPr>
                        <a:t>A#98(Dec. 2022)</a:t>
                      </a:r>
                    </a:p>
                  </a:txBody>
                  <a:tcPr marL="9525" marR="9525" marT="9525" marB="9525"/>
                </a:tc>
                <a:tc>
                  <a:txBody>
                    <a:bodyPr/>
                    <a:lstStyle/>
                    <a:p>
                      <a:pPr algn="l" fontAlgn="t"/>
                      <a:r>
                        <a:rPr lang="en-US" sz="1050" b="0" i="0" u="none" strike="noStrike" dirty="0" smtClean="0">
                          <a:solidFill>
                            <a:srgbClr val="000000"/>
                          </a:solidFill>
                          <a:effectLst/>
                          <a:latin typeface="+mn-lt"/>
                        </a:rPr>
                        <a:t>20</a:t>
                      </a:r>
                      <a:r>
                        <a:rPr lang="en-US" sz="1050" b="0" i="0" u="none" strike="noStrike" dirty="0">
                          <a:solidFill>
                            <a:srgbClr val="000000"/>
                          </a:solidFill>
                          <a:effectLst/>
                          <a:latin typeface="+mn-lt"/>
                        </a:rPr>
                        <a:t>%</a:t>
                      </a:r>
                    </a:p>
                  </a:txBody>
                  <a:tcPr marL="6350" marR="6350" marT="6350" marB="0"/>
                </a:tc>
                <a:tc>
                  <a:txBody>
                    <a:bodyPr/>
                    <a:lstStyle/>
                    <a:p>
                      <a:pPr algn="ctr">
                        <a:lnSpc>
                          <a:spcPct val="107000"/>
                        </a:lnSpc>
                        <a:spcAft>
                          <a:spcPts val="800"/>
                        </a:spcAft>
                      </a:pPr>
                      <a:r>
                        <a:rPr lang="en-GB" sz="1050" b="0" i="0" u="none" strike="noStrike" kern="1200" dirty="0" smtClean="0">
                          <a:solidFill>
                            <a:srgbClr val="0000FF"/>
                          </a:solidFill>
                          <a:effectLst/>
                          <a:latin typeface="+mn-lt"/>
                          <a:ea typeface="+mn-ea"/>
                          <a:cs typeface="+mn-cs"/>
                        </a:rPr>
                        <a:t>40%</a:t>
                      </a:r>
                      <a:endParaRPr lang="en-GB" sz="105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0-&gt;10-&gt;20-&gt;35-&gt;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40%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SP-220278</a:t>
                      </a: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28.836</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 Ericsson</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50" b="0" i="0" u="none" strike="noStrike" dirty="0">
                          <a:solidFill>
                            <a:srgbClr val="000000"/>
                          </a:solidFill>
                          <a:effectLst/>
                          <a:latin typeface="+mn-lt"/>
                        </a:rPr>
                        <a:t>940039</a:t>
                      </a:r>
                    </a:p>
                  </a:txBody>
                  <a:tcPr marL="6350" marR="6350" marT="6350" marB="0"/>
                </a:tc>
                <a:tc>
                  <a:txBody>
                    <a:bodyPr/>
                    <a:lstStyle/>
                    <a:p>
                      <a:pPr algn="l" fontAlgn="t"/>
                      <a:r>
                        <a:rPr lang="en-US" sz="1050" b="0" i="0" u="none" strike="noStrike">
                          <a:solidFill>
                            <a:schemeClr val="tx1"/>
                          </a:solidFill>
                          <a:effectLst/>
                          <a:latin typeface="+mn-lt"/>
                        </a:rPr>
                        <a:t>Study on AI/ML management </a:t>
                      </a:r>
                    </a:p>
                  </a:txBody>
                  <a:tcPr marL="6350" marR="6350" marT="6350" marB="0"/>
                </a:tc>
                <a:tc>
                  <a:txBody>
                    <a:bodyPr/>
                    <a:lstStyle/>
                    <a:p>
                      <a:pPr algn="l" fontAlgn="t"/>
                      <a:r>
                        <a:rPr lang="en-US" sz="1050" b="0" i="0" u="none" strike="noStrike" dirty="0">
                          <a:solidFill>
                            <a:srgbClr val="000000"/>
                          </a:solidFill>
                          <a:effectLst/>
                          <a:latin typeface="+mn-lt"/>
                        </a:rPr>
                        <a:t>FS_AIML_MGMT</a:t>
                      </a:r>
                    </a:p>
                  </a:txBody>
                  <a:tcPr marL="6350" marR="6350" marT="6350" marB="0"/>
                </a:tc>
                <a:tc>
                  <a:txBody>
                    <a:bodyPr/>
                    <a:lstStyle/>
                    <a:p>
                      <a:pPr algn="l" fontAlgn="t"/>
                      <a:r>
                        <a:rPr lang="en-US" sz="1050" b="0" i="0" u="none" strike="noStrike" dirty="0">
                          <a:solidFill>
                            <a:srgbClr val="000000"/>
                          </a:solidFill>
                          <a:effectLst/>
                          <a:latin typeface="+mn-lt"/>
                        </a:rPr>
                        <a:t>Rel-18</a:t>
                      </a:r>
                    </a:p>
                  </a:txBody>
                  <a:tcPr marL="6350" marR="6350" marT="6350" marB="0"/>
                </a:tc>
                <a:tc>
                  <a:txBody>
                    <a:bodyPr/>
                    <a:lstStyle/>
                    <a:p>
                      <a:pPr algn="l" fontAlgn="t"/>
                      <a:r>
                        <a:rPr lang="en-US" sz="105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SA#97(Sep 2022</a:t>
                      </a:r>
                      <a:r>
                        <a:rPr lang="fr-FR" altLang="zh-CN" sz="1000" kern="1200" dirty="0" smtClean="0">
                          <a:solidFill>
                            <a:srgbClr val="000000"/>
                          </a:solidFill>
                          <a:effectLst/>
                          <a:latin typeface="+mn-lt"/>
                          <a:ea typeface="+mn-ea"/>
                          <a:cs typeface="Arial" panose="020B0604020202020204" pitchFamily="34" charset="0"/>
                        </a:rPr>
                        <a:t>) -&gt; </a:t>
                      </a:r>
                      <a:r>
                        <a:rPr lang="fr-FR" altLang="zh-CN" sz="1000" b="1" kern="1200" dirty="0" smtClean="0">
                          <a:solidFill>
                            <a:srgbClr val="000000"/>
                          </a:solidFill>
                          <a:effectLst/>
                          <a:latin typeface="+mn-lt"/>
                          <a:ea typeface="+mn-ea"/>
                          <a:cs typeface="Arial" panose="020B0604020202020204" pitchFamily="34" charset="0"/>
                        </a:rPr>
                        <a:t> </a:t>
                      </a:r>
                      <a:r>
                        <a:rPr lang="fr-FR" altLang="zh-CN" sz="1000" b="1" kern="1200" dirty="0" smtClean="0">
                          <a:solidFill>
                            <a:srgbClr val="0000FF"/>
                          </a:solidFill>
                          <a:effectLst/>
                          <a:latin typeface="+mn-lt"/>
                          <a:ea typeface="+mn-ea"/>
                          <a:cs typeface="Arial" panose="020B0604020202020204" pitchFamily="34" charset="0"/>
                        </a:rPr>
                        <a:t>Mar 2023 (SA#99)</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SA1, SA2, </a:t>
                      </a:r>
                      <a:r>
                        <a:rPr lang="sv-SE" sz="1000" kern="1200" dirty="0" smtClean="0">
                          <a:solidFill>
                            <a:srgbClr val="000000"/>
                          </a:solidFill>
                          <a:effectLst/>
                          <a:latin typeface="+mn-lt"/>
                          <a:ea typeface="宋体" panose="02010600030101010101" pitchFamily="2" charset="-122"/>
                          <a:cs typeface="Arial" panose="020B0604020202020204" pitchFamily="34" charset="0"/>
                        </a:rPr>
                        <a:t>RAN3,RAN2 </a:t>
                      </a: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-&gt;55%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smtClean="0">
                          <a:solidFill>
                            <a:srgbClr val="000000"/>
                          </a:solidFill>
                          <a:effectLst/>
                          <a:latin typeface="+mn-lt"/>
                          <a:ea typeface="+mn-ea"/>
                          <a:cs typeface="Arial" panose="020B0604020202020204" pitchFamily="34" charset="0"/>
                        </a:rPr>
                        <a:t>SP-211443</a:t>
                      </a: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28.908</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mn-ea"/>
                          <a:cs typeface="Arial" panose="020B0604020202020204" pitchFamily="34" charset="0"/>
                        </a:rPr>
                        <a:t>Intel, NEC</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50" b="0" i="0" u="none" strike="noStrike" dirty="0">
                          <a:solidFill>
                            <a:srgbClr val="000000"/>
                          </a:solidFill>
                          <a:effectLst/>
                          <a:latin typeface="+mn-lt"/>
                        </a:rPr>
                        <a:t>940034</a:t>
                      </a:r>
                    </a:p>
                  </a:txBody>
                  <a:tcPr marL="6350" marR="6350" marT="6350" marB="0"/>
                </a:tc>
                <a:tc>
                  <a:txBody>
                    <a:bodyPr/>
                    <a:lstStyle/>
                    <a:p>
                      <a:pPr algn="l" fontAlgn="t"/>
                      <a:r>
                        <a:rPr lang="en-US" sz="105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50" b="0" i="0" u="none" strike="noStrike" dirty="0">
                          <a:solidFill>
                            <a:srgbClr val="000000"/>
                          </a:solidFill>
                          <a:effectLst/>
                          <a:latin typeface="+mn-lt"/>
                        </a:rPr>
                        <a:t>FS_MANWDAF</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50" b="0" i="0" u="none" strike="noStrike" kern="1200" dirty="0" smtClean="0">
                          <a:solidFill>
                            <a:srgbClr val="0000FF"/>
                          </a:solidFill>
                          <a:effectLst/>
                          <a:latin typeface="+mn-lt"/>
                          <a:ea typeface="+mn-ea"/>
                          <a:cs typeface="+mn-cs"/>
                        </a:rPr>
                        <a:t>65%</a:t>
                      </a:r>
                      <a:endParaRPr lang="en-GB" sz="105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0-&gt;5-&gt;</a:t>
                      </a:r>
                      <a:r>
                        <a:rPr lang="en-US" altLang="zh-CN" sz="1000" kern="1200" dirty="0">
                          <a:solidFill>
                            <a:srgbClr val="000000"/>
                          </a:solidFill>
                          <a:effectLst/>
                          <a:latin typeface="+mn-lt"/>
                          <a:ea typeface="宋体" panose="02010600030101010101" pitchFamily="2" charset="-122"/>
                          <a:cs typeface="Arial" panose="020B0604020202020204" pitchFamily="34" charset="0"/>
                        </a:rPr>
                        <a:t>30-&gt;</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60-&gt; 65%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SP-211435</a:t>
                      </a: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28.864</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Telecom</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50" b="0" i="0" u="none" strike="noStrike" dirty="0">
                          <a:solidFill>
                            <a:srgbClr val="000000"/>
                          </a:solidFill>
                          <a:effectLst/>
                          <a:latin typeface="+mn-lt"/>
                        </a:rPr>
                        <a:t>950035</a:t>
                      </a:r>
                    </a:p>
                  </a:txBody>
                  <a:tcPr marL="6350" marR="6350" marT="6350" marB="0"/>
                </a:tc>
                <a:tc>
                  <a:txBody>
                    <a:bodyPr/>
                    <a:lstStyle/>
                    <a:p>
                      <a:pPr algn="l" fontAlgn="t"/>
                      <a:r>
                        <a:rPr lang="en-US" sz="1050" b="0" i="0" u="none" strike="noStrike">
                          <a:solidFill>
                            <a:schemeClr val="tx1"/>
                          </a:solidFill>
                          <a:effectLst/>
                          <a:latin typeface="+mn-lt"/>
                        </a:rPr>
                        <a:t>Study on Fault Supervision Evolution </a:t>
                      </a:r>
                    </a:p>
                  </a:txBody>
                  <a:tcPr marL="6350" marR="6350" marT="6350" marB="0"/>
                </a:tc>
                <a:tc>
                  <a:txBody>
                    <a:bodyPr/>
                    <a:lstStyle/>
                    <a:p>
                      <a:pPr algn="l" fontAlgn="t"/>
                      <a:r>
                        <a:rPr lang="en-US" sz="1050" b="0" i="0" u="none" strike="noStrike">
                          <a:solidFill>
                            <a:srgbClr val="000000"/>
                          </a:solidFill>
                          <a:effectLst/>
                          <a:latin typeface="+mn-lt"/>
                        </a:rPr>
                        <a:t>FS_FSEV</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宋体" panose="02010600030101010101" pitchFamily="2" charset="-122"/>
                          <a:cs typeface="Arial" panose="020B0604020202020204" pitchFamily="34" charset="0"/>
                        </a:rPr>
                        <a:t>SA#99(Mar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50" dirty="0" smtClean="0">
                          <a:solidFill>
                            <a:srgbClr val="0000FF"/>
                          </a:solidFill>
                          <a:latin typeface="+mn-lt"/>
                        </a:rPr>
                        <a:t>20%</a:t>
                      </a:r>
                      <a:endParaRPr lang="en-GB" sz="1050" dirty="0">
                        <a:solidFill>
                          <a:srgbClr val="0000FF"/>
                        </a:solidFill>
                        <a:latin typeface="+mn-lt"/>
                      </a:endParaRPr>
                    </a:p>
                  </a:txBody>
                  <a:tcPr marL="36002" marR="36002" marT="0" marB="0"/>
                </a:tc>
                <a:tc>
                  <a:txBody>
                    <a:bodyPr/>
                    <a:lstStyle/>
                    <a:p>
                      <a:pPr>
                        <a:lnSpc>
                          <a:spcPct val="107000"/>
                        </a:lnSpc>
                        <a:spcAft>
                          <a:spcPts val="800"/>
                        </a:spcAft>
                      </a:pPr>
                      <a:r>
                        <a:rPr lang="en-GB" sz="1050" b="0" kern="1200" dirty="0" err="1" smtClean="0">
                          <a:solidFill>
                            <a:schemeClr val="tx1"/>
                          </a:solidFill>
                          <a:effectLst/>
                          <a:highlight>
                            <a:srgbClr val="FFFF00"/>
                          </a:highlight>
                          <a:latin typeface="+mn-lt"/>
                          <a:ea typeface="+mn-ea"/>
                          <a:cs typeface="Arial" panose="020B0604020202020204" pitchFamily="34" charset="0"/>
                        </a:rPr>
                        <a:t>Rapportuer</a:t>
                      </a:r>
                      <a:r>
                        <a:rPr lang="en-GB" sz="1050" b="0" kern="1200" dirty="0" smtClean="0">
                          <a:solidFill>
                            <a:schemeClr val="tx1"/>
                          </a:solidFill>
                          <a:effectLst/>
                          <a:highlight>
                            <a:srgbClr val="FFFF00"/>
                          </a:highlight>
                          <a:latin typeface="+mn-lt"/>
                          <a:ea typeface="+mn-ea"/>
                          <a:cs typeface="Arial" panose="020B0604020202020204" pitchFamily="34" charset="0"/>
                        </a:rPr>
                        <a:t> changes to Deng </a:t>
                      </a:r>
                      <a:r>
                        <a:rPr lang="en-GB" sz="1050" b="0" kern="1200" dirty="0" err="1" smtClean="0">
                          <a:solidFill>
                            <a:schemeClr val="tx1"/>
                          </a:solidFill>
                          <a:effectLst/>
                          <a:highlight>
                            <a:srgbClr val="FFFF00"/>
                          </a:highlight>
                          <a:latin typeface="+mn-lt"/>
                          <a:ea typeface="+mn-ea"/>
                          <a:cs typeface="Arial" panose="020B0604020202020204" pitchFamily="34" charset="0"/>
                        </a:rPr>
                        <a:t>LingLi</a:t>
                      </a:r>
                      <a:r>
                        <a:rPr lang="en-GB" sz="1050" b="0" kern="1200" dirty="0" smtClean="0">
                          <a:solidFill>
                            <a:schemeClr val="tx1"/>
                          </a:solidFill>
                          <a:effectLst/>
                          <a:highlight>
                            <a:srgbClr val="FFFF00"/>
                          </a:highlight>
                          <a:latin typeface="+mn-lt"/>
                          <a:ea typeface="+mn-ea"/>
                          <a:cs typeface="Arial" panose="020B0604020202020204" pitchFamily="34" charset="0"/>
                        </a:rPr>
                        <a:t>(China Mobile)</a:t>
                      </a:r>
                      <a:endParaRPr lang="en-GB" sz="12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宋体" panose="02010600030101010101" pitchFamily="2" charset="-122"/>
                          <a:cs typeface="Arial" panose="020B0604020202020204" pitchFamily="34" charset="0"/>
                        </a:rPr>
                        <a:t> </a:t>
                      </a: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-&gt;20%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1000" kern="1200" dirty="0" smtClean="0">
                          <a:solidFill>
                            <a:srgbClr val="000000"/>
                          </a:solidFill>
                          <a:effectLst/>
                          <a:latin typeface="+mn-lt"/>
                          <a:ea typeface="+mn-ea"/>
                          <a:cs typeface="Arial" panose="020B0604020202020204" pitchFamily="34" charset="0"/>
                        </a:rPr>
                        <a:t>SP-220153</a:t>
                      </a:r>
                      <a:endParaRPr lang="en-GB" altLang="zh-CN" sz="10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28.830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China Mobile, 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50" b="0" i="0" u="none" strike="noStrike" dirty="0">
                          <a:solidFill>
                            <a:srgbClr val="000000"/>
                          </a:solidFill>
                          <a:effectLst/>
                          <a:latin typeface="+mn-lt"/>
                        </a:rPr>
                        <a:t>960024</a:t>
                      </a:r>
                    </a:p>
                  </a:txBody>
                  <a:tcPr marL="6350" marR="6350" marT="6350" marB="0"/>
                </a:tc>
                <a:tc>
                  <a:txBody>
                    <a:bodyPr/>
                    <a:lstStyle/>
                    <a:p>
                      <a:pPr algn="l" fontAlgn="t"/>
                      <a:r>
                        <a:rPr lang="en-US" sz="105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50" b="0" i="0" u="none" strike="noStrike">
                          <a:solidFill>
                            <a:srgbClr val="000000"/>
                          </a:solidFill>
                          <a:effectLst/>
                          <a:latin typeface="+mn-lt"/>
                        </a:rPr>
                        <a:t>FS_MEDACO_RAN</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SA#98(Dec. 2022)</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050" dirty="0" smtClean="0">
                          <a:solidFill>
                            <a:srgbClr val="0000FF"/>
                          </a:solidFill>
                          <a:latin typeface="+mn-lt"/>
                        </a:rPr>
                        <a:t>10%</a:t>
                      </a:r>
                      <a:endParaRPr lang="en-GB" sz="1050" dirty="0">
                        <a:solidFill>
                          <a:srgbClr val="0000FF"/>
                        </a:solidFill>
                        <a:latin typeface="+mn-lt"/>
                      </a:endParaRP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1000" kern="1200" dirty="0">
                          <a:solidFill>
                            <a:srgbClr val="000000"/>
                          </a:solidFill>
                          <a:effectLst/>
                          <a:latin typeface="+mn-lt"/>
                          <a:ea typeface="宋体" panose="02010600030101010101" pitchFamily="2" charset="-122"/>
                          <a:cs typeface="Arial" panose="020B0604020202020204" pitchFamily="34" charset="0"/>
                        </a:rPr>
                        <a:t>0-&gt;</a:t>
                      </a:r>
                      <a:r>
                        <a:rPr lang="fr-FR" altLang="zh-CN" sz="1000" kern="1200" dirty="0" smtClean="0">
                          <a:solidFill>
                            <a:srgbClr val="000000"/>
                          </a:solidFill>
                          <a:effectLst/>
                          <a:latin typeface="+mn-lt"/>
                          <a:ea typeface="宋体" panose="02010600030101010101" pitchFamily="2" charset="-122"/>
                          <a:cs typeface="Arial" panose="020B0604020202020204" pitchFamily="34" charset="0"/>
                        </a:rPr>
                        <a:t>10</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-&gt;</a:t>
                      </a:r>
                      <a:r>
                        <a:rPr lang="en-US" altLang="zh-CN" sz="1000" kern="1200" baseline="0" dirty="0" smtClean="0">
                          <a:solidFill>
                            <a:srgbClr val="000000"/>
                          </a:solidFill>
                          <a:effectLst/>
                          <a:latin typeface="+mn-lt"/>
                          <a:ea typeface="宋体" panose="02010600030101010101" pitchFamily="2" charset="-122"/>
                          <a:cs typeface="Arial" panose="020B0604020202020204" pitchFamily="34" charset="0"/>
                        </a:rPr>
                        <a:t> ? </a:t>
                      </a:r>
                      <a:r>
                        <a:rPr lang="fr-FR" altLang="zh-CN" sz="1000" kern="1200" dirty="0" smtClean="0">
                          <a:solidFill>
                            <a:srgbClr val="000000"/>
                          </a:solidFill>
                          <a:effectLst/>
                          <a:latin typeface="+mn-lt"/>
                          <a:ea typeface="宋体" panose="02010600030101010101" pitchFamily="2" charset="-122"/>
                          <a:cs typeface="Arial" panose="020B0604020202020204" pitchFamily="34" charset="0"/>
                        </a:rPr>
                        <a:t>%</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1000" kern="1200" dirty="0" smtClean="0">
                          <a:solidFill>
                            <a:srgbClr val="000000"/>
                          </a:solidFill>
                          <a:effectLst/>
                          <a:latin typeface="+mn-lt"/>
                          <a:ea typeface="+mn-ea"/>
                          <a:cs typeface="Arial" panose="020B0604020202020204" pitchFamily="34" charset="0"/>
                        </a:rPr>
                        <a:t>SP-220488</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1000" kern="1200" dirty="0">
                          <a:solidFill>
                            <a:srgbClr val="000000"/>
                          </a:solidFill>
                          <a:effectLst/>
                          <a:latin typeface="+mn-lt"/>
                          <a:ea typeface="+mn-ea"/>
                          <a:cs typeface="Arial" panose="020B0604020202020204" pitchFamily="34" charset="0"/>
                        </a:rPr>
                        <a:t>28.838</a:t>
                      </a:r>
                      <a:endParaRPr lang="zh-CN" sz="10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Intel</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Tree>
    <p:extLst>
      <p:ext uri="{BB962C8B-B14F-4D97-AF65-F5344CB8AC3E}">
        <p14:creationId xmlns:p14="http://schemas.microsoft.com/office/powerpoint/2010/main" val="500784251"/>
      </p:ext>
    </p:extLst>
  </p:cSld>
  <p:clrMapOvr>
    <a:masterClrMapping/>
  </p:clrMapOvr>
  <p:transition spd="slow"/>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60776" y="0"/>
            <a:ext cx="9102725" cy="1143000"/>
          </a:xfrm>
        </p:spPr>
        <p:txBody>
          <a:bodyPr/>
          <a:lstStyle/>
          <a:p>
            <a:r>
              <a:rPr lang="en-GB" altLang="en-US" sz="2800" dirty="0" smtClean="0"/>
              <a:t>Rel-18 </a:t>
            </a:r>
            <a:r>
              <a:rPr lang="en-GB" altLang="en-US" sz="2800" dirty="0"/>
              <a:t>SI - Intelligence and </a:t>
            </a:r>
            <a:r>
              <a:rPr lang="en-GB" altLang="en-US" sz="2800" dirty="0" smtClean="0"/>
              <a:t>Automation (1/4) </a:t>
            </a:r>
            <a:endParaRPr lang="en-US" altLang="en-US" sz="2800" dirty="0"/>
          </a:p>
        </p:txBody>
      </p:sp>
      <p:sp>
        <p:nvSpPr>
          <p:cNvPr id="7" name="Content Placeholder 7">
            <a:extLst>
              <a:ext uri="{FF2B5EF4-FFF2-40B4-BE49-F238E27FC236}">
                <a16:creationId xmlns:a16="http://schemas.microsoft.com/office/drawing/2014/main" xmlns="" id="{B4F8F5CC-9B36-4C4A-96C2-095377087992}"/>
              </a:ext>
            </a:extLst>
          </p:cNvPr>
          <p:cNvSpPr txBox="1">
            <a:spLocks/>
          </p:cNvSpPr>
          <p:nvPr/>
        </p:nvSpPr>
        <p:spPr>
          <a:xfrm>
            <a:off x="222420" y="2412974"/>
            <a:ext cx="5577018"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smtClean="0">
                <a:solidFill>
                  <a:srgbClr val="0000FF"/>
                </a:solidFill>
                <a:latin typeface="Calibri"/>
              </a:rPr>
              <a:t>FS_eANL</a:t>
            </a:r>
            <a:r>
              <a:rPr lang="zh-CN" altLang="en-US" sz="1400" b="1" kern="0" dirty="0" smtClean="0">
                <a:solidFill>
                  <a:srgbClr val="0000FF"/>
                </a:solidFill>
                <a:latin typeface="Calibri"/>
              </a:rPr>
              <a:t>：</a:t>
            </a:r>
            <a:endParaRPr lang="de-DE" altLang="de-DE" sz="1400" b="1" kern="0" dirty="0" smtClean="0">
              <a:solidFill>
                <a:srgbClr val="0000FF"/>
              </a:solidFill>
              <a:latin typeface="Calibri"/>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smtClean="0">
                <a:solidFill>
                  <a:prstClr val="black"/>
                </a:solidFill>
              </a:rPr>
              <a:t>since SA5#144e:</a:t>
            </a:r>
            <a:endParaRPr lang="de-DE" altLang="de-DE" sz="1400" kern="0" dirty="0">
              <a:solidFill>
                <a:prstClr val="black"/>
              </a:solidFill>
            </a:endParaRPr>
          </a:p>
          <a:p>
            <a:pPr marL="988459" lvl="1" indent="-378875" defTabSz="1219170">
              <a:defRPr/>
            </a:pPr>
            <a:r>
              <a:rPr lang="en-GB" altLang="zh-CN" sz="1200" kern="0" dirty="0">
                <a:solidFill>
                  <a:prstClr val="black"/>
                </a:solidFill>
              </a:rPr>
              <a:t>add </a:t>
            </a:r>
            <a:r>
              <a:rPr lang="en-US" altLang="zh-CN" sz="1200" kern="0" dirty="0">
                <a:solidFill>
                  <a:prstClr val="black"/>
                </a:solidFill>
              </a:rPr>
              <a:t>introduction on relevant SI/WI in 3GPP. Update TR title to align with SA5 official title.</a:t>
            </a:r>
          </a:p>
          <a:p>
            <a:pPr marL="400050" lvl="1" indent="0" defTabSz="1219170">
              <a:spcBef>
                <a:spcPts val="0"/>
              </a:spcBef>
              <a:spcAft>
                <a:spcPts val="0"/>
              </a:spcAft>
              <a:buNone/>
              <a:defRPr/>
            </a:pPr>
            <a:r>
              <a:rPr lang="en-US" altLang="zh-CN" sz="1050" kern="0" dirty="0" smtClean="0">
                <a:solidFill>
                  <a:prstClr val="black"/>
                </a:solidFill>
              </a:rPr>
              <a:t> </a:t>
            </a:r>
            <a:endParaRPr lang="en-US" altLang="zh-CN" sz="1050" kern="0" dirty="0">
              <a:solidFill>
                <a:prstClr val="black"/>
              </a:solidFill>
            </a:endParaRPr>
          </a:p>
          <a:p>
            <a:pPr marL="455073" indent="-455073" defTabSz="1219170">
              <a:spcBef>
                <a:spcPts val="0"/>
              </a:spcBef>
              <a:spcAft>
                <a:spcPts val="0"/>
              </a:spcAft>
              <a:defRPr/>
            </a:pPr>
            <a:r>
              <a:rPr lang="en-US" altLang="zh-CN" sz="1400" kern="0" dirty="0">
                <a:solidFill>
                  <a:prstClr val="black"/>
                </a:solidFill>
              </a:rPr>
              <a:t>RAN impacts and dependencies:</a:t>
            </a:r>
            <a:endParaRPr lang="de-DE" altLang="zh-CN" sz="1400" kern="0" dirty="0">
              <a:solidFill>
                <a:prstClr val="black"/>
              </a:solidFill>
            </a:endParaRPr>
          </a:p>
          <a:p>
            <a:pPr marL="988459" lvl="1" indent="-378875" defTabSz="1219170">
              <a:defRPr/>
            </a:pPr>
            <a:r>
              <a:rPr lang="en-US" altLang="zh-CN" sz="1200" kern="0" dirty="0">
                <a:solidFill>
                  <a:prstClr val="black"/>
                </a:solidFill>
              </a:rPr>
              <a:t>RAN3</a:t>
            </a:r>
          </a:p>
          <a:p>
            <a:pPr marL="457189" lvl="1" indent="0" defTabSz="1219170">
              <a:spcBef>
                <a:spcPts val="0"/>
              </a:spcBef>
              <a:spcAft>
                <a:spcPts val="600"/>
              </a:spcAft>
              <a:buNone/>
              <a:defRPr/>
            </a:pPr>
            <a:endParaRPr lang="en-US" altLang="zh-CN" sz="1050" kern="0" dirty="0">
              <a:solidFill>
                <a:prstClr val="black"/>
              </a:solidFill>
            </a:endParaRP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200" kern="0" dirty="0">
                <a:solidFill>
                  <a:prstClr val="black"/>
                </a:solidFill>
              </a:rPr>
              <a:t>Discuss and try to get agreement on way forward of this study based on previous comments.</a:t>
            </a:r>
            <a:endParaRPr lang="en-US" sz="1050" kern="0" dirty="0">
              <a:solidFill>
                <a:prstClr val="black"/>
              </a:solidFill>
              <a:latin typeface="Calibri"/>
              <a:cs typeface="+mn-cs"/>
            </a:endParaRPr>
          </a:p>
        </p:txBody>
      </p:sp>
      <p:sp>
        <p:nvSpPr>
          <p:cNvPr id="9" name="Content Placeholder 7">
            <a:extLst>
              <a:ext uri="{FF2B5EF4-FFF2-40B4-BE49-F238E27FC236}">
                <a16:creationId xmlns:a16="http://schemas.microsoft.com/office/drawing/2014/main" xmlns="" id="{B4F8F5CC-9B36-4C4A-96C2-095377087992}"/>
              </a:ext>
            </a:extLst>
          </p:cNvPr>
          <p:cNvSpPr txBox="1">
            <a:spLocks/>
          </p:cNvSpPr>
          <p:nvPr/>
        </p:nvSpPr>
        <p:spPr>
          <a:xfrm>
            <a:off x="6084917" y="2486287"/>
            <a:ext cx="5654002" cy="2865298"/>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FS_ANLEVA</a:t>
            </a:r>
            <a:r>
              <a:rPr lang="zh-CN" altLang="en-US" sz="1400" b="1" kern="0" dirty="0" smtClean="0">
                <a:solidFill>
                  <a:srgbClr val="0000FF"/>
                </a:solidFill>
                <a:latin typeface="Calibri"/>
              </a:rPr>
              <a:t>：</a:t>
            </a:r>
            <a:endParaRPr lang="de-DE" altLang="de-DE" sz="1400" b="1" kern="0" dirty="0" smtClean="0">
              <a:solidFill>
                <a:srgbClr val="0000FF"/>
              </a:solidFill>
              <a:latin typeface="Calibri"/>
            </a:endParaRPr>
          </a:p>
          <a:p>
            <a:pPr marL="455073" indent="-455073" defTabSz="1219170">
              <a:spcBef>
                <a:spcPts val="0"/>
              </a:spcBef>
              <a:spcAft>
                <a:spcPts val="0"/>
              </a:spcAft>
              <a:defRPr/>
            </a:pPr>
            <a:r>
              <a:rPr lang="de-DE" altLang="de-DE" sz="1400" kern="0" dirty="0" smtClean="0">
                <a:solidFill>
                  <a:prstClr val="black"/>
                </a:solidFill>
                <a:latin typeface="Calibri"/>
              </a:rPr>
              <a:t>Progress since SA5#144e:</a:t>
            </a:r>
            <a:endParaRPr lang="de-DE" altLang="de-DE" sz="1400" kern="0" dirty="0">
              <a:solidFill>
                <a:prstClr val="black"/>
              </a:solidFill>
              <a:latin typeface="Calibri"/>
            </a:endParaRPr>
          </a:p>
          <a:p>
            <a:pPr marL="988459" lvl="1" indent="-378875" defTabSz="1219170">
              <a:defRPr/>
            </a:pPr>
            <a:r>
              <a:rPr lang="en-US" altLang="zh-CN" sz="1200" kern="0" dirty="0">
                <a:solidFill>
                  <a:prstClr val="black"/>
                </a:solidFill>
              </a:rPr>
              <a:t>The main comment is generic methodology for ANL evaluation should not be standardized.</a:t>
            </a:r>
            <a:endParaRPr lang="de-DE" altLang="de-DE" sz="1200" kern="0" dirty="0">
              <a:solidFill>
                <a:prstClr val="black"/>
              </a:solidFill>
            </a:endParaRPr>
          </a:p>
          <a:p>
            <a:pPr marL="457189" lvl="1" indent="0" defTabSz="1219170">
              <a:spcBef>
                <a:spcPts val="0"/>
              </a:spcBef>
              <a:spcAft>
                <a:spcPts val="0"/>
              </a:spcAft>
              <a:buNone/>
              <a:defRPr/>
            </a:pPr>
            <a:r>
              <a:rPr lang="en-US" altLang="zh-CN" sz="1200" kern="0" dirty="0">
                <a:solidFill>
                  <a:prstClr val="black"/>
                </a:solidFill>
                <a:latin typeface="Calibri"/>
                <a:cs typeface="+mn-cs"/>
              </a:rPr>
              <a:t> </a:t>
            </a: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defRPr/>
            </a:pPr>
            <a:r>
              <a:rPr lang="en-US" sz="1200" kern="0" dirty="0">
                <a:solidFill>
                  <a:prstClr val="black"/>
                </a:solidFill>
              </a:rPr>
              <a:t>None identified</a:t>
            </a: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de-DE" altLang="zh-CN" sz="1200" kern="0" dirty="0">
                <a:solidFill>
                  <a:prstClr val="black"/>
                </a:solidFill>
              </a:rPr>
              <a:t>Discuss and try to get agreement on wayforward of this study based on previous comments.</a:t>
            </a:r>
            <a:endParaRPr lang="en-US" sz="1200" kern="0" dirty="0">
              <a:solidFill>
                <a:prstClr val="black"/>
              </a:solidFill>
            </a:endParaRPr>
          </a:p>
        </p:txBody>
      </p:sp>
      <p:graphicFrame>
        <p:nvGraphicFramePr>
          <p:cNvPr id="2" name="表格 1"/>
          <p:cNvGraphicFramePr>
            <a:graphicFrameLocks noGrp="1"/>
          </p:cNvGraphicFramePr>
          <p:nvPr>
            <p:extLst>
              <p:ext uri="{D42A27DB-BD31-4B8C-83A1-F6EECF244321}">
                <p14:modId xmlns:p14="http://schemas.microsoft.com/office/powerpoint/2010/main" val="606756497"/>
              </p:ext>
            </p:extLst>
          </p:nvPr>
        </p:nvGraphicFramePr>
        <p:xfrm>
          <a:off x="164755" y="1252815"/>
          <a:ext cx="11747157" cy="1160159"/>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370895"/>
                <a:gridCol w="554194"/>
                <a:gridCol w="1130467"/>
                <a:gridCol w="991788"/>
                <a:gridCol w="914905"/>
                <a:gridCol w="914905"/>
                <a:gridCol w="914905"/>
                <a:gridCol w="831356"/>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smtClean="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smtClean="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WID</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tr>
              <a:tr h="261224">
                <a:tc>
                  <a:txBody>
                    <a:bodyPr/>
                    <a:lstStyle/>
                    <a:p>
                      <a:pPr algn="l" fontAlgn="t"/>
                      <a:r>
                        <a:rPr lang="en-US" sz="1000" b="0" i="0" u="none" strike="noStrike" dirty="0">
                          <a:solidFill>
                            <a:srgbClr val="000000"/>
                          </a:solidFill>
                          <a:effectLst/>
                          <a:latin typeface="+mn-lt"/>
                        </a:rPr>
                        <a:t>940042</a:t>
                      </a:r>
                    </a:p>
                  </a:txBody>
                  <a:tcPr marL="6350" marR="6350" marT="6350" marB="0"/>
                </a:tc>
                <a:tc>
                  <a:txBody>
                    <a:bodyPr/>
                    <a:lstStyle/>
                    <a:p>
                      <a:pPr algn="l" fontAlgn="t"/>
                      <a:r>
                        <a:rPr lang="en-US" sz="1000" b="0" i="0" u="none" strike="noStrike" dirty="0">
                          <a:solidFill>
                            <a:schemeClr val="tx1"/>
                          </a:solidFill>
                          <a:effectLst/>
                          <a:latin typeface="+mn-lt"/>
                        </a:rPr>
                        <a:t>Study on enhancement of autonomous network levels </a:t>
                      </a:r>
                    </a:p>
                  </a:txBody>
                  <a:tcPr marL="6350" marR="6350" marT="6350" marB="0"/>
                </a:tc>
                <a:tc>
                  <a:txBody>
                    <a:bodyPr/>
                    <a:lstStyle/>
                    <a:p>
                      <a:pPr algn="l" fontAlgn="t"/>
                      <a:r>
                        <a:rPr lang="en-US" sz="1000" b="0" i="0" u="none" strike="noStrike" dirty="0" err="1">
                          <a:solidFill>
                            <a:srgbClr val="000000"/>
                          </a:solidFill>
                          <a:effectLst/>
                          <a:latin typeface="+mn-lt"/>
                        </a:rPr>
                        <a:t>FS_eANL</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0" kern="1200" dirty="0" smtClean="0">
                          <a:solidFill>
                            <a:srgbClr val="000000"/>
                          </a:solidFill>
                          <a:effectLst/>
                          <a:latin typeface="+mn-lt"/>
                          <a:ea typeface="宋体" panose="02010600030101010101" pitchFamily="2" charset="-122"/>
                          <a:cs typeface="Arial" panose="020B0604020202020204" pitchFamily="34" charset="0"/>
                        </a:rPr>
                        <a:t>SA#98(Dec</a:t>
                      </a:r>
                      <a:r>
                        <a:rPr lang="en-US" altLang="zh-CN" sz="900" b="0" kern="1200" dirty="0">
                          <a:solidFill>
                            <a:srgbClr val="000000"/>
                          </a:solidFill>
                          <a:effectLst/>
                          <a:latin typeface="+mn-lt"/>
                          <a:ea typeface="宋体" panose="02010600030101010101" pitchFamily="2" charset="-122"/>
                          <a:cs typeface="Arial" panose="020B0604020202020204" pitchFamily="34" charset="0"/>
                        </a:rPr>
                        <a:t>. 2022)</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30%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0-&gt;10-&gt;25-&gt;</a:t>
                      </a:r>
                      <a:r>
                        <a:rPr lang="en-US" altLang="zh-CN" sz="900" kern="1200" dirty="0" smtClean="0">
                          <a:solidFill>
                            <a:srgbClr val="000000"/>
                          </a:solidFill>
                          <a:effectLst/>
                          <a:latin typeface="+mn-lt"/>
                          <a:ea typeface="+mn-ea"/>
                          <a:cs typeface="Arial" panose="020B0604020202020204" pitchFamily="34" charset="0"/>
                        </a:rPr>
                        <a:t>25-&gt;30%</a:t>
                      </a:r>
                      <a:endParaRPr lang="zh-CN" sz="9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SP-211446</a:t>
                      </a:r>
                      <a:endParaRPr lang="en-GB" altLang="zh-CN" sz="9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28.910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07631">
                <a:tc>
                  <a:txBody>
                    <a:bodyPr/>
                    <a:lstStyle/>
                    <a:p>
                      <a:pPr algn="l" fontAlgn="t"/>
                      <a:r>
                        <a:rPr lang="en-US" sz="1000" b="0" i="0" u="none" strike="noStrike" dirty="0">
                          <a:solidFill>
                            <a:srgbClr val="000000"/>
                          </a:solidFill>
                          <a:effectLst/>
                          <a:latin typeface="+mn-lt"/>
                        </a:rPr>
                        <a:t>940041</a:t>
                      </a:r>
                    </a:p>
                  </a:txBody>
                  <a:tcPr marL="6350" marR="6350" marT="6350" marB="0"/>
                </a:tc>
                <a:tc>
                  <a:txBody>
                    <a:bodyPr/>
                    <a:lstStyle/>
                    <a:p>
                      <a:pPr algn="l" fontAlgn="t"/>
                      <a:r>
                        <a:rPr lang="en-US" sz="1000" b="0" i="0" u="none" strike="noStrike" dirty="0">
                          <a:solidFill>
                            <a:schemeClr val="tx1"/>
                          </a:solidFill>
                          <a:effectLst/>
                          <a:latin typeface="+mn-lt"/>
                        </a:rPr>
                        <a:t>Study on evaluation of autonomous network levels </a:t>
                      </a:r>
                    </a:p>
                  </a:txBody>
                  <a:tcPr marL="6350" marR="6350" marT="6350" marB="0"/>
                </a:tc>
                <a:tc>
                  <a:txBody>
                    <a:bodyPr/>
                    <a:lstStyle/>
                    <a:p>
                      <a:pPr algn="l" fontAlgn="t"/>
                      <a:r>
                        <a:rPr lang="en-US" sz="1000" b="0" i="0" u="none" strike="noStrike">
                          <a:solidFill>
                            <a:srgbClr val="000000"/>
                          </a:solidFill>
                          <a:effectLst/>
                          <a:latin typeface="+mn-lt"/>
                        </a:rPr>
                        <a:t>FS_ANLEVA</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GB" altLang="zh-CN" sz="900" b="0" kern="1200" dirty="0">
                          <a:solidFill>
                            <a:srgbClr val="000000"/>
                          </a:solidFill>
                          <a:effectLst/>
                          <a:latin typeface="+mn-lt"/>
                          <a:ea typeface="+mn-ea"/>
                          <a:cs typeface="Arial" panose="020B0604020202020204" pitchFamily="34" charset="0"/>
                        </a:rPr>
                        <a:t>SA#99(Mar 2023)</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10%</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dirty="0" smtClean="0">
                          <a:latin typeface="+mn-lt"/>
                        </a:rPr>
                        <a:t>update</a:t>
                      </a:r>
                      <a:r>
                        <a:rPr lang="en-US" altLang="zh-CN" sz="1000" dirty="0" smtClean="0">
                          <a:latin typeface="+mn-lt"/>
                        </a:rPr>
                        <a:t> TR title to align with SA5 official title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fi-FI" sz="900" kern="1200" dirty="0">
                          <a:solidFill>
                            <a:srgbClr val="000000"/>
                          </a:solidFill>
                          <a:effectLst/>
                          <a:latin typeface="+mn-lt"/>
                          <a:ea typeface="宋体" panose="02010600030101010101" pitchFamily="2" charset="-122"/>
                          <a:cs typeface="Arial" panose="020B0604020202020204" pitchFamily="34" charset="0"/>
                        </a:rPr>
                        <a:t>SA2, RAN3 and ETSI ZSM</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0-&gt;10-&gt;10-&gt;</a:t>
                      </a:r>
                      <a:r>
                        <a:rPr lang="en-US" altLang="zh-CN" sz="900" kern="1200" dirty="0" smtClean="0">
                          <a:solidFill>
                            <a:srgbClr val="000000"/>
                          </a:solidFill>
                          <a:effectLst/>
                          <a:latin typeface="+mn-lt"/>
                          <a:ea typeface="+mn-ea"/>
                          <a:cs typeface="Arial" panose="020B0604020202020204" pitchFamily="34" charset="0"/>
                        </a:rPr>
                        <a:t>10-&gt;10%</a:t>
                      </a:r>
                      <a:endParaRPr lang="zh-CN" sz="9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SP-211445</a:t>
                      </a:r>
                      <a:endParaRPr lang="en-GB" altLang="zh-CN" sz="9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28.909</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Tree>
    <p:extLst>
      <p:ext uri="{BB962C8B-B14F-4D97-AF65-F5344CB8AC3E}">
        <p14:creationId xmlns:p14="http://schemas.microsoft.com/office/powerpoint/2010/main" val="2886103875"/>
      </p:ext>
    </p:extLst>
  </p:cSld>
  <p:clrMapOvr>
    <a:masterClrMapping/>
  </p:clrMapOvr>
  <p:transition spd="slow"/>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69088" y="0"/>
            <a:ext cx="9102725" cy="1143000"/>
          </a:xfrm>
        </p:spPr>
        <p:txBody>
          <a:bodyPr/>
          <a:lstStyle/>
          <a:p>
            <a:r>
              <a:rPr lang="en-GB" altLang="en-US" sz="2800" dirty="0" smtClean="0"/>
              <a:t>Rel-18 </a:t>
            </a:r>
            <a:r>
              <a:rPr lang="en-GB" altLang="en-US" sz="2800" dirty="0"/>
              <a:t>SI - Intelligence and </a:t>
            </a:r>
            <a:r>
              <a:rPr lang="en-GB" altLang="en-US" sz="2800" dirty="0" smtClean="0"/>
              <a:t>Automation (2/4</a:t>
            </a:r>
            <a:r>
              <a:rPr lang="en-GB" altLang="en-US" sz="2800" dirty="0"/>
              <a:t>) </a:t>
            </a:r>
            <a:endParaRPr lang="en-US" altLang="en-US" sz="2800" dirty="0"/>
          </a:p>
        </p:txBody>
      </p:sp>
      <p:sp>
        <p:nvSpPr>
          <p:cNvPr id="10" name="Content Placeholder 7">
            <a:extLst>
              <a:ext uri="{FF2B5EF4-FFF2-40B4-BE49-F238E27FC236}">
                <a16:creationId xmlns:a16="http://schemas.microsoft.com/office/drawing/2014/main" xmlns="" id="{B4F8F5CC-9B36-4C4A-96C2-095377087992}"/>
              </a:ext>
            </a:extLst>
          </p:cNvPr>
          <p:cNvSpPr txBox="1">
            <a:spLocks/>
          </p:cNvSpPr>
          <p:nvPr/>
        </p:nvSpPr>
        <p:spPr>
          <a:xfrm>
            <a:off x="256801" y="2513577"/>
            <a:ext cx="5353166" cy="3621215"/>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FS_eIDMS_MN</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400" kern="0" dirty="0" smtClean="0">
                <a:solidFill>
                  <a:prstClr val="black"/>
                </a:solidFill>
                <a:latin typeface="Calibri"/>
              </a:rPr>
              <a:t>Progress since SA5#144e:</a:t>
            </a:r>
            <a:endParaRPr lang="de-DE" altLang="de-DE" sz="1400" kern="0" dirty="0">
              <a:solidFill>
                <a:prstClr val="black"/>
              </a:solidFill>
              <a:latin typeface="Calibri"/>
            </a:endParaRPr>
          </a:p>
          <a:p>
            <a:pPr marL="988459" lvl="1" indent="-378875" defTabSz="1219170">
              <a:defRPr/>
            </a:pPr>
            <a:r>
              <a:rPr lang="en-US" altLang="de-DE" sz="1050" kern="0" dirty="0" smtClean="0">
                <a:solidFill>
                  <a:prstClr val="black"/>
                </a:solidFill>
              </a:rPr>
              <a:t>Introduce </a:t>
            </a:r>
            <a:r>
              <a:rPr lang="en-US" altLang="de-DE" sz="1050" kern="0" dirty="0">
                <a:solidFill>
                  <a:prstClr val="black"/>
                </a:solidFill>
              </a:rPr>
              <a:t>7 new issues and corresponding solutions related to new capabilities for intent driven management, including Intent Report, Intent-driven Closed Loop control, Monitoring intent fulfilment information, Enablers for Intent Fulfilment, Intent fulfilment feasibility check, Intent handling capability obtaining and Enhancement of generic Information model definition; </a:t>
            </a:r>
          </a:p>
          <a:p>
            <a:pPr marL="988459" lvl="1" indent="-378875" defTabSz="1219170">
              <a:defRPr/>
            </a:pPr>
            <a:r>
              <a:rPr lang="en-US" altLang="de-DE" sz="1050" kern="0" dirty="0">
                <a:solidFill>
                  <a:prstClr val="black"/>
                </a:solidFill>
              </a:rPr>
              <a:t>Introduce 2 new issues related to collaboration/alignment with other SDOs, including Mapping the 3GPP and the TM Forum intent management operations, Comparing the 3GPP Intent procedures and the TM Forum Intent functionality.</a:t>
            </a:r>
          </a:p>
          <a:p>
            <a:pPr marL="988459" lvl="1" indent="-378875" defTabSz="1219170">
              <a:defRPr/>
            </a:pPr>
            <a:r>
              <a:rPr lang="en-US" altLang="de-DE" sz="1050" kern="0" dirty="0">
                <a:solidFill>
                  <a:prstClr val="black"/>
                </a:solidFill>
              </a:rPr>
              <a:t>The group agreed to send TR 28.912 to SA for information.</a:t>
            </a:r>
            <a:endParaRPr lang="de-DE" altLang="de-DE" sz="1050" kern="0" dirty="0">
              <a:solidFill>
                <a:prstClr val="black"/>
              </a:solidFill>
            </a:endParaRPr>
          </a:p>
          <a:p>
            <a:pPr marL="457189" lvl="1" indent="0" defTabSz="1219170">
              <a:spcBef>
                <a:spcPts val="0"/>
              </a:spcBef>
              <a:spcAft>
                <a:spcPts val="0"/>
              </a:spcAft>
              <a:buNone/>
              <a:defRPr/>
            </a:pP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spcBef>
                <a:spcPts val="0"/>
              </a:spcBef>
              <a:spcAft>
                <a:spcPts val="600"/>
              </a:spcAft>
              <a:defRPr/>
            </a:pPr>
            <a:r>
              <a:rPr lang="de-DE" altLang="zh-CN" sz="1050" dirty="0"/>
              <a:t>not identified yet</a:t>
            </a: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sz="1050" kern="0" dirty="0">
                <a:solidFill>
                  <a:prstClr val="black"/>
                </a:solidFill>
                <a:cs typeface="+mn-cs"/>
              </a:rPr>
              <a:t>The solutions for the issues which don’t have solution; 2.The </a:t>
            </a:r>
            <a:r>
              <a:rPr lang="en-US" sz="1050" kern="0" dirty="0" err="1">
                <a:solidFill>
                  <a:prstClr val="black"/>
                </a:solidFill>
                <a:cs typeface="+mn-cs"/>
              </a:rPr>
              <a:t>comparsion</a:t>
            </a:r>
            <a:r>
              <a:rPr lang="en-US" sz="1050" kern="0" dirty="0">
                <a:solidFill>
                  <a:prstClr val="black"/>
                </a:solidFill>
                <a:cs typeface="+mn-cs"/>
              </a:rPr>
              <a:t> of multiple potential intent reports solution and </a:t>
            </a:r>
            <a:r>
              <a:rPr lang="en-US" sz="1050" kern="0" dirty="0" err="1">
                <a:solidFill>
                  <a:prstClr val="black"/>
                </a:solidFill>
                <a:cs typeface="+mn-cs"/>
              </a:rPr>
              <a:t>detemine</a:t>
            </a:r>
            <a:r>
              <a:rPr lang="en-US" sz="1050" kern="0" dirty="0">
                <a:solidFill>
                  <a:prstClr val="black"/>
                </a:solidFill>
                <a:cs typeface="+mn-cs"/>
              </a:rPr>
              <a:t> the final solution</a:t>
            </a:r>
            <a:endParaRPr lang="en-US" sz="1050" kern="0" dirty="0">
              <a:solidFill>
                <a:prstClr val="black"/>
              </a:solidFill>
              <a:latin typeface="Calibri"/>
              <a:cs typeface="+mn-cs"/>
            </a:endParaRPr>
          </a:p>
        </p:txBody>
      </p:sp>
      <p:sp>
        <p:nvSpPr>
          <p:cNvPr id="11" name="Content Placeholder 7">
            <a:extLst>
              <a:ext uri="{FF2B5EF4-FFF2-40B4-BE49-F238E27FC236}">
                <a16:creationId xmlns:a16="http://schemas.microsoft.com/office/drawing/2014/main" xmlns="" id="{B4F8F5CC-9B36-4C4A-96C2-095377087992}"/>
              </a:ext>
            </a:extLst>
          </p:cNvPr>
          <p:cNvSpPr txBox="1">
            <a:spLocks/>
          </p:cNvSpPr>
          <p:nvPr/>
        </p:nvSpPr>
        <p:spPr>
          <a:xfrm>
            <a:off x="6277232" y="260161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FS_NETSLICE_IDMS</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400" kern="0" dirty="0" smtClean="0">
                <a:solidFill>
                  <a:prstClr val="black"/>
                </a:solidFill>
                <a:latin typeface="Calibri"/>
              </a:rPr>
              <a:t>Progress since SA5#144e:</a:t>
            </a:r>
            <a:endParaRPr lang="de-DE" altLang="de-DE" sz="1400" kern="0" dirty="0">
              <a:solidFill>
                <a:prstClr val="black"/>
              </a:solidFill>
              <a:latin typeface="Calibri"/>
            </a:endParaRPr>
          </a:p>
          <a:p>
            <a:pPr marL="988459" lvl="1" indent="-378875" defTabSz="1219170">
              <a:defRPr/>
            </a:pPr>
            <a:r>
              <a:rPr lang="en-US" altLang="zh-CN" sz="1050" kern="0" dirty="0" smtClean="0">
                <a:solidFill>
                  <a:prstClr val="black"/>
                </a:solidFill>
              </a:rPr>
              <a:t>The </a:t>
            </a:r>
            <a:r>
              <a:rPr lang="en-US" altLang="zh-CN" sz="1050" kern="0" dirty="0">
                <a:solidFill>
                  <a:prstClr val="black"/>
                </a:solidFill>
              </a:rPr>
              <a:t>group has been discussing various proposals for network slice use cases and intent driven management solutions including discussion paper on gaps, progress has been made in the discussion however no new content for the report has been agreed at this meeting.</a:t>
            </a:r>
            <a:endParaRPr lang="zh-CN" altLang="zh-CN" sz="1050" kern="0" dirty="0">
              <a:solidFill>
                <a:prstClr val="black"/>
              </a:solidFill>
            </a:endParaRPr>
          </a:p>
          <a:p>
            <a:pPr marL="457189" lvl="1" indent="0" defTabSz="1219170">
              <a:spcBef>
                <a:spcPts val="0"/>
              </a:spcBef>
              <a:spcAft>
                <a:spcPts val="0"/>
              </a:spcAft>
              <a:buNone/>
              <a:defRPr/>
            </a:pP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spcBef>
                <a:spcPts val="0"/>
              </a:spcBef>
              <a:spcAft>
                <a:spcPts val="600"/>
              </a:spcAft>
              <a:defRPr/>
            </a:pPr>
            <a:r>
              <a:rPr lang="en-US" altLang="zh-CN" sz="1050" dirty="0"/>
              <a:t>None identified so </a:t>
            </a:r>
            <a:r>
              <a:rPr lang="en-US" altLang="zh-CN" sz="1050" dirty="0" smtClean="0"/>
              <a:t>far</a:t>
            </a:r>
            <a:endParaRPr lang="en-US" sz="1050" kern="0" dirty="0">
              <a:solidFill>
                <a:prstClr val="black"/>
              </a:solidFill>
              <a:latin typeface="Calibri"/>
              <a:cs typeface="+mn-cs"/>
            </a:endParaRPr>
          </a:p>
          <a:p>
            <a:pPr marL="457189" lvl="1" indent="0" defTabSz="1219170">
              <a:spcBef>
                <a:spcPts val="0"/>
              </a:spcBef>
              <a:spcAft>
                <a:spcPts val="600"/>
              </a:spcAft>
              <a:buNone/>
              <a:defRPr/>
            </a:pP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zh-CN" sz="1050" kern="0" dirty="0">
                <a:solidFill>
                  <a:prstClr val="black"/>
                </a:solidFill>
              </a:rPr>
              <a:t>Discussion on gaps between slicing and intent and potential mapping(s)</a:t>
            </a:r>
            <a:endParaRPr lang="zh-CN" altLang="zh-CN" sz="1050" kern="0" dirty="0">
              <a:solidFill>
                <a:prstClr val="black"/>
              </a:solidFill>
            </a:endParaRPr>
          </a:p>
          <a:p>
            <a:pPr marL="988459" lvl="1" indent="-378875" defTabSz="1219170">
              <a:defRPr/>
            </a:pPr>
            <a:endParaRPr lang="en-US" sz="1050" kern="0" dirty="0">
              <a:solidFill>
                <a:prstClr val="black"/>
              </a:solidFill>
              <a:latin typeface="Calibri"/>
              <a:cs typeface="+mn-cs"/>
            </a:endParaRPr>
          </a:p>
        </p:txBody>
      </p:sp>
      <p:graphicFrame>
        <p:nvGraphicFramePr>
          <p:cNvPr id="2" name="表格 1"/>
          <p:cNvGraphicFramePr>
            <a:graphicFrameLocks noGrp="1"/>
          </p:cNvGraphicFramePr>
          <p:nvPr>
            <p:extLst>
              <p:ext uri="{D42A27DB-BD31-4B8C-83A1-F6EECF244321}">
                <p14:modId xmlns:p14="http://schemas.microsoft.com/office/powerpoint/2010/main" val="4036280817"/>
              </p:ext>
            </p:extLst>
          </p:nvPr>
        </p:nvGraphicFramePr>
        <p:xfrm>
          <a:off x="164755" y="1252815"/>
          <a:ext cx="11747157" cy="1101485"/>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370895"/>
                <a:gridCol w="554194"/>
                <a:gridCol w="1130467"/>
                <a:gridCol w="991788"/>
                <a:gridCol w="914905"/>
                <a:gridCol w="914905"/>
                <a:gridCol w="914905"/>
                <a:gridCol w="831356"/>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smtClean="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smtClean="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WID</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tr>
              <a:tr h="261224">
                <a:tc>
                  <a:txBody>
                    <a:bodyPr/>
                    <a:lstStyle/>
                    <a:p>
                      <a:pPr algn="l" fontAlgn="t"/>
                      <a:r>
                        <a:rPr lang="en-US" sz="1000" b="0" i="0" u="none" strike="noStrike" dirty="0">
                          <a:solidFill>
                            <a:srgbClr val="000000"/>
                          </a:solidFill>
                          <a:effectLst/>
                          <a:latin typeface="+mn-lt"/>
                        </a:rPr>
                        <a:t>940046</a:t>
                      </a:r>
                    </a:p>
                  </a:txBody>
                  <a:tcPr marL="6350" marR="6350" marT="6350" marB="0"/>
                </a:tc>
                <a:tc>
                  <a:txBody>
                    <a:bodyPr/>
                    <a:lstStyle/>
                    <a:p>
                      <a:pPr algn="l" fontAlgn="t"/>
                      <a:r>
                        <a:rPr lang="en-US" sz="1000" b="0" i="0" u="none" strike="noStrike" dirty="0">
                          <a:solidFill>
                            <a:schemeClr val="tx1"/>
                          </a:solidFill>
                          <a:effectLst/>
                          <a:latin typeface="+mn-lt"/>
                        </a:rPr>
                        <a:t>Study on enhanced intent driven management services for mobile networks </a:t>
                      </a:r>
                    </a:p>
                  </a:txBody>
                  <a:tcPr marL="6350" marR="6350" marT="6350" marB="0"/>
                </a:tc>
                <a:tc>
                  <a:txBody>
                    <a:bodyPr/>
                    <a:lstStyle/>
                    <a:p>
                      <a:pPr algn="l" fontAlgn="t"/>
                      <a:r>
                        <a:rPr lang="en-US" sz="1000" b="0" i="0" u="none" strike="noStrike" dirty="0" err="1">
                          <a:solidFill>
                            <a:srgbClr val="000000"/>
                          </a:solidFill>
                          <a:effectLst/>
                          <a:latin typeface="+mn-lt"/>
                        </a:rPr>
                        <a:t>FS_eIDMS_MN</a:t>
                      </a:r>
                      <a:endParaRPr lang="en-US" sz="1000" b="0" i="0" u="none" strike="noStrike" dirty="0">
                        <a:solidFill>
                          <a:srgbClr val="000000"/>
                        </a:solidFill>
                        <a:effectLst/>
                        <a:latin typeface="+mn-lt"/>
                      </a:endParaRP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900" b="0" kern="1200" dirty="0" smtClean="0">
                          <a:solidFill>
                            <a:srgbClr val="000000"/>
                          </a:solidFill>
                          <a:effectLst/>
                          <a:latin typeface="+mn-lt"/>
                          <a:ea typeface="宋体" panose="02010600030101010101" pitchFamily="2" charset="-122"/>
                          <a:cs typeface="Arial" panose="020B0604020202020204" pitchFamily="34" charset="0"/>
                        </a:rPr>
                        <a:t>S</a:t>
                      </a:r>
                      <a:r>
                        <a:rPr lang="en-US" sz="900" b="0" kern="1200" dirty="0">
                          <a:solidFill>
                            <a:srgbClr val="000000"/>
                          </a:solidFill>
                          <a:effectLst/>
                          <a:latin typeface="+mn-lt"/>
                          <a:ea typeface="宋体" panose="02010600030101010101" pitchFamily="2" charset="-122"/>
                          <a:cs typeface="Arial" panose="020B0604020202020204" pitchFamily="34" charset="0"/>
                        </a:rPr>
                        <a:t>A#98(Dec. 2022)</a:t>
                      </a:r>
                    </a:p>
                  </a:txBody>
                  <a:tcPr marL="9525" marR="9525" marT="9525" marB="9525"/>
                </a:tc>
                <a:tc>
                  <a:txBody>
                    <a:bodyPr/>
                    <a:lstStyle/>
                    <a:p>
                      <a:pPr algn="l" fontAlgn="t"/>
                      <a:r>
                        <a:rPr lang="en-US" sz="1000" b="0" i="0" u="none" strike="noStrike" dirty="0">
                          <a:solidFill>
                            <a:srgbClr val="000000"/>
                          </a:solidFill>
                          <a:effectLst/>
                          <a:latin typeface="+mn-lt"/>
                        </a:rPr>
                        <a:t>40%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80%</a:t>
                      </a: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 RAN3, ETSI ZSM, TM Forum</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0-&gt;15-&gt;40-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-&gt;80%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SP-211450</a:t>
                      </a:r>
                      <a:endParaRPr lang="en-GB" altLang="zh-CN" sz="9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28.912</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 Ericsson</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261224">
                <a:tc>
                  <a:txBody>
                    <a:bodyPr/>
                    <a:lstStyle/>
                    <a:p>
                      <a:pPr algn="l" fontAlgn="t"/>
                      <a:r>
                        <a:rPr lang="en-US" sz="1000" b="0" i="0" u="none" strike="noStrike" dirty="0">
                          <a:solidFill>
                            <a:srgbClr val="000000"/>
                          </a:solidFill>
                          <a:effectLst/>
                          <a:latin typeface="+mn-lt"/>
                        </a:rPr>
                        <a:t>950039</a:t>
                      </a:r>
                    </a:p>
                  </a:txBody>
                  <a:tcPr marL="6350" marR="6350" marT="6350" marB="0"/>
                </a:tc>
                <a:tc>
                  <a:txBody>
                    <a:bodyPr/>
                    <a:lstStyle/>
                    <a:p>
                      <a:pPr algn="l" fontAlgn="t"/>
                      <a:r>
                        <a:rPr lang="en-US" sz="1000" b="0" i="0" u="none" strike="noStrike" dirty="0">
                          <a:solidFill>
                            <a:schemeClr val="tx1"/>
                          </a:solidFill>
                          <a:effectLst/>
                          <a:latin typeface="+mn-lt"/>
                        </a:rPr>
                        <a:t>Study on intent-driven management for network slicing </a:t>
                      </a:r>
                    </a:p>
                  </a:txBody>
                  <a:tcPr marL="6350" marR="6350" marT="6350" marB="0"/>
                </a:tc>
                <a:tc>
                  <a:txBody>
                    <a:bodyPr/>
                    <a:lstStyle/>
                    <a:p>
                      <a:pPr algn="l" fontAlgn="t"/>
                      <a:r>
                        <a:rPr lang="en-US" sz="1000" b="0" i="0" u="none" strike="noStrike" dirty="0">
                          <a:solidFill>
                            <a:srgbClr val="000000"/>
                          </a:solidFill>
                          <a:effectLst/>
                          <a:latin typeface="+mn-lt"/>
                        </a:rPr>
                        <a:t>FS_NETSLICE_IDMS</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sz="900" b="0" kern="1200" dirty="0" smtClean="0">
                          <a:solidFill>
                            <a:srgbClr val="000000"/>
                          </a:solidFill>
                          <a:effectLst/>
                          <a:latin typeface="+mn-lt"/>
                          <a:ea typeface="宋体" panose="02010600030101010101" pitchFamily="2" charset="-122"/>
                          <a:cs typeface="Arial" panose="020B0604020202020204" pitchFamily="34" charset="0"/>
                        </a:rPr>
                        <a:t>S</a:t>
                      </a:r>
                      <a:r>
                        <a:rPr lang="en-US" sz="900" b="0" kern="1200" dirty="0">
                          <a:solidFill>
                            <a:srgbClr val="000000"/>
                          </a:solidFill>
                          <a:effectLst/>
                          <a:latin typeface="+mn-lt"/>
                          <a:ea typeface="宋体" panose="02010600030101010101" pitchFamily="2" charset="-122"/>
                          <a:cs typeface="Arial" panose="020B0604020202020204" pitchFamily="34" charset="0"/>
                        </a:rPr>
                        <a:t>A#98(Dec. 2022)</a:t>
                      </a:r>
                    </a:p>
                  </a:txBody>
                  <a:tcPr marL="9525" marR="9525" marT="9525" marB="9525"/>
                </a:tc>
                <a:tc>
                  <a:txBody>
                    <a:bodyPr/>
                    <a:lstStyle/>
                    <a:p>
                      <a:pPr algn="l" fontAlgn="t"/>
                      <a:r>
                        <a:rPr lang="en-US" sz="10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35%</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0-&gt;10-&gt;20-&gt;35%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SP-220278</a:t>
                      </a:r>
                      <a:endParaRPr lang="en-GB" altLang="zh-CN" sz="9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28.836</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 Ericsson</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Tree>
    <p:extLst>
      <p:ext uri="{BB962C8B-B14F-4D97-AF65-F5344CB8AC3E}">
        <p14:creationId xmlns:p14="http://schemas.microsoft.com/office/powerpoint/2010/main" val="905214271"/>
      </p:ext>
    </p:extLst>
  </p:cSld>
  <p:clrMapOvr>
    <a:masterClrMapping/>
  </p:clrMapOvr>
  <p:transition spd="slow"/>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52463" y="30176"/>
            <a:ext cx="9102725" cy="1143000"/>
          </a:xfrm>
        </p:spPr>
        <p:txBody>
          <a:bodyPr/>
          <a:lstStyle/>
          <a:p>
            <a:r>
              <a:rPr lang="en-GB" altLang="en-US" sz="2800" dirty="0" smtClean="0"/>
              <a:t>Rel-18 </a:t>
            </a:r>
            <a:r>
              <a:rPr lang="en-GB" altLang="en-US" sz="2800" dirty="0"/>
              <a:t>SI - Intelligence and </a:t>
            </a:r>
            <a:r>
              <a:rPr lang="en-GB" altLang="en-US" sz="2800" dirty="0" smtClean="0"/>
              <a:t>Automation (3/4</a:t>
            </a:r>
            <a:r>
              <a:rPr lang="en-GB" altLang="en-US" sz="2800" dirty="0"/>
              <a:t>) </a:t>
            </a:r>
            <a:endParaRPr lang="en-US" altLang="en-US" sz="2800" dirty="0"/>
          </a:p>
        </p:txBody>
      </p:sp>
      <p:sp>
        <p:nvSpPr>
          <p:cNvPr id="10" name="Content Placeholder 7">
            <a:extLst>
              <a:ext uri="{FF2B5EF4-FFF2-40B4-BE49-F238E27FC236}">
                <a16:creationId xmlns:a16="http://schemas.microsoft.com/office/drawing/2014/main" xmlns="" id="{B4F8F5CC-9B36-4C4A-96C2-095377087992}"/>
              </a:ext>
            </a:extLst>
          </p:cNvPr>
          <p:cNvSpPr txBox="1">
            <a:spLocks/>
          </p:cNvSpPr>
          <p:nvPr/>
        </p:nvSpPr>
        <p:spPr>
          <a:xfrm>
            <a:off x="248563" y="2444915"/>
            <a:ext cx="5353166" cy="3689514"/>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a:solidFill>
                  <a:srgbClr val="0000FF"/>
                </a:solidFill>
              </a:rPr>
              <a:t>FS_AIML_MGMT</a:t>
            </a:r>
            <a:r>
              <a:rPr lang="zh-CN" altLang="en-US" sz="1400" b="1" kern="0" dirty="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smtClean="0">
                <a:solidFill>
                  <a:prstClr val="black"/>
                </a:solidFill>
              </a:rPr>
              <a:t>since SA5#144e:</a:t>
            </a:r>
            <a:endParaRPr lang="de-DE" altLang="de-DE" sz="1600" kern="0" dirty="0">
              <a:solidFill>
                <a:prstClr val="black"/>
              </a:solidFill>
            </a:endParaRPr>
          </a:p>
          <a:p>
            <a:pPr marL="855123" lvl="1" indent="-455073" defTabSz="1219170">
              <a:spcBef>
                <a:spcPts val="0"/>
              </a:spcBef>
              <a:spcAft>
                <a:spcPts val="0"/>
              </a:spcAft>
              <a:defRPr/>
            </a:pPr>
            <a:r>
              <a:rPr lang="en-US" altLang="de-DE" sz="1200" kern="0" dirty="0">
                <a:solidFill>
                  <a:prstClr val="black"/>
                </a:solidFill>
              </a:rPr>
              <a:t>Group agreed the AI/ML work flow, UCs and solutions on AI/ML validation, testing, update, context monitoring and reporting,  AI/ML capability discovery and mapping, and inference history tracking, and UCs on enhancement of ML training, AI/ML configuration, AI/ML deployment, AI/ML performance management,  coordination of AI/ML capabilities between 5GC and management system, and orchestrating AI/ML inference.</a:t>
            </a:r>
            <a:endParaRPr lang="de-DE" altLang="de-DE" sz="12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endParaRPr lang="de-DE" altLang="zh-CN" sz="16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RAN3, RAN2</a:t>
            </a:r>
          </a:p>
          <a:p>
            <a:pPr marL="855123" lvl="1" indent="-455073" defTabSz="1219170">
              <a:spcBef>
                <a:spcPts val="0"/>
              </a:spcBef>
              <a:spcAft>
                <a:spcPts val="0"/>
              </a:spcAft>
              <a:defRPr/>
            </a:pPr>
            <a:r>
              <a:rPr lang="en-US" altLang="zh-CN" sz="1200" kern="0" dirty="0">
                <a:solidFill>
                  <a:prstClr val="black"/>
                </a:solidFill>
              </a:rPr>
              <a:t>Complementary to, and support RAN intelligence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200" kern="0" dirty="0">
                <a:solidFill>
                  <a:prstClr val="black"/>
                </a:solidFill>
              </a:rPr>
              <a:t>Continue the study per the plan, with focus on the solutions, additional UCs, deployment scenarios, conclusion and recommendations.</a:t>
            </a:r>
          </a:p>
        </p:txBody>
      </p:sp>
      <p:sp>
        <p:nvSpPr>
          <p:cNvPr id="11" name="Content Placeholder 7">
            <a:extLst>
              <a:ext uri="{FF2B5EF4-FFF2-40B4-BE49-F238E27FC236}">
                <a16:creationId xmlns:a16="http://schemas.microsoft.com/office/drawing/2014/main" xmlns="" id="{B4F8F5CC-9B36-4C4A-96C2-095377087992}"/>
              </a:ext>
            </a:extLst>
          </p:cNvPr>
          <p:cNvSpPr txBox="1">
            <a:spLocks/>
          </p:cNvSpPr>
          <p:nvPr/>
        </p:nvSpPr>
        <p:spPr>
          <a:xfrm>
            <a:off x="6285470" y="2444916"/>
            <a:ext cx="5634679" cy="378289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FS_MANWDAF</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SA5#144e:</a:t>
            </a:r>
          </a:p>
          <a:p>
            <a:pPr marL="609584" lvl="1" indent="0" defTabSz="1219170">
              <a:spcBef>
                <a:spcPts val="0"/>
              </a:spcBef>
              <a:spcAft>
                <a:spcPts val="600"/>
              </a:spcAft>
              <a:buNone/>
              <a:defRPr/>
            </a:pPr>
            <a:r>
              <a:rPr lang="en-US" altLang="zh-CN" sz="1100" kern="0" dirty="0">
                <a:solidFill>
                  <a:prstClr val="black"/>
                </a:solidFill>
              </a:rPr>
              <a:t>The following </a:t>
            </a:r>
            <a:r>
              <a:rPr lang="en-US" altLang="zh-CN" sz="1100" kern="0" dirty="0" err="1">
                <a:solidFill>
                  <a:prstClr val="black"/>
                </a:solidFill>
              </a:rPr>
              <a:t>pCR</a:t>
            </a:r>
            <a:r>
              <a:rPr lang="en-US" altLang="zh-CN" sz="1100" kern="0" dirty="0">
                <a:solidFill>
                  <a:prstClr val="black"/>
                </a:solidFill>
              </a:rPr>
              <a:t> were discussed and approved. Some new KIs and new requirements are identified</a:t>
            </a:r>
            <a:r>
              <a:rPr lang="en-US" altLang="zh-CN" sz="1100" kern="0" dirty="0" smtClean="0">
                <a:solidFill>
                  <a:prstClr val="black"/>
                </a:solidFill>
              </a:rPr>
              <a:t>.</a:t>
            </a:r>
            <a:endParaRPr lang="en-US" altLang="zh-CN" sz="11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S5-225488 : Update KI#3, potential solution#1 and #2 for KI#3</a:t>
            </a:r>
          </a:p>
          <a:p>
            <a:pPr marL="855123" lvl="1" indent="-455073" defTabSz="1219170">
              <a:spcBef>
                <a:spcPts val="0"/>
              </a:spcBef>
              <a:spcAft>
                <a:spcPts val="0"/>
              </a:spcAft>
              <a:defRPr/>
            </a:pPr>
            <a:r>
              <a:rPr lang="en-US" altLang="zh-CN" sz="1200" kern="0" dirty="0">
                <a:solidFill>
                  <a:prstClr val="black"/>
                </a:solidFill>
              </a:rPr>
              <a:t>S5-225707 : Update use case and add potential requirements for KI#4</a:t>
            </a:r>
          </a:p>
          <a:p>
            <a:pPr marL="855123" lvl="1" indent="-455073" defTabSz="1219170">
              <a:spcBef>
                <a:spcPts val="0"/>
              </a:spcBef>
              <a:spcAft>
                <a:spcPts val="0"/>
              </a:spcAft>
              <a:defRPr/>
            </a:pPr>
            <a:r>
              <a:rPr lang="en-US" altLang="zh-CN" sz="1200" kern="0" dirty="0">
                <a:solidFill>
                  <a:prstClr val="black"/>
                </a:solidFill>
              </a:rPr>
              <a:t>S5-225708 : Add new key issue for the performance measurement of the NWDAF related to the analytics result generation and new potential solution.</a:t>
            </a:r>
          </a:p>
          <a:p>
            <a:pPr marL="855123" lvl="1" indent="-455073" defTabSz="1219170">
              <a:spcBef>
                <a:spcPts val="0"/>
              </a:spcBef>
              <a:spcAft>
                <a:spcPts val="0"/>
              </a:spcAft>
              <a:defRPr/>
            </a:pPr>
            <a:r>
              <a:rPr lang="en-US" altLang="zh-CN" sz="1200" kern="0" dirty="0">
                <a:solidFill>
                  <a:prstClr val="black"/>
                </a:solidFill>
              </a:rPr>
              <a:t>S5-225709 : Add the potential requirements and potential solution for KI#3</a:t>
            </a:r>
          </a:p>
          <a:p>
            <a:pPr marL="855123" lvl="1" indent="-455073" defTabSz="1219170">
              <a:spcBef>
                <a:spcPts val="0"/>
              </a:spcBef>
              <a:spcAft>
                <a:spcPts val="0"/>
              </a:spcAft>
              <a:defRPr/>
            </a:pPr>
            <a:r>
              <a:rPr lang="en-US" altLang="zh-CN" sz="1200" kern="0" dirty="0">
                <a:solidFill>
                  <a:prstClr val="black"/>
                </a:solidFill>
              </a:rPr>
              <a:t>S5-225710 : Add potential solutions for KI#4</a:t>
            </a:r>
          </a:p>
          <a:p>
            <a:pPr marL="855123" lvl="1" indent="-455073" defTabSz="1219170">
              <a:spcBef>
                <a:spcPts val="0"/>
              </a:spcBef>
              <a:spcAft>
                <a:spcPts val="0"/>
              </a:spcAft>
              <a:defRPr/>
            </a:pPr>
            <a:r>
              <a:rPr lang="en-US" altLang="zh-CN" sz="1200" kern="0" dirty="0">
                <a:solidFill>
                  <a:prstClr val="black"/>
                </a:solidFill>
              </a:rPr>
              <a:t>S5-225711 : Add new key issue on NWDAF Analytics-related Timing</a:t>
            </a:r>
          </a:p>
          <a:p>
            <a:pPr marL="855123" lvl="1" indent="-455073" defTabSz="1219170">
              <a:spcBef>
                <a:spcPts val="0"/>
              </a:spcBef>
              <a:spcAft>
                <a:spcPts val="0"/>
              </a:spcAft>
              <a:defRPr/>
            </a:pPr>
            <a:r>
              <a:rPr lang="en-US" altLang="zh-CN" sz="1200" kern="0" dirty="0">
                <a:solidFill>
                  <a:prstClr val="black"/>
                </a:solidFill>
              </a:rPr>
              <a:t>S5-225712 : Add potential solution on service usage of NWDAF for KI#3</a:t>
            </a: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855123" lvl="1" indent="-455073" defTabSz="1219170">
              <a:spcBef>
                <a:spcPts val="0"/>
              </a:spcBef>
              <a:spcAft>
                <a:spcPts val="0"/>
              </a:spcAft>
              <a:defRPr/>
            </a:pPr>
            <a:r>
              <a:rPr lang="en-US" sz="1200" kern="0" dirty="0">
                <a:solidFill>
                  <a:prstClr val="black"/>
                </a:solidFill>
              </a:rPr>
              <a:t>Not identified</a:t>
            </a:r>
          </a:p>
          <a:p>
            <a:pPr marL="455073" indent="-455073" defTabSz="1219170">
              <a:spcBef>
                <a:spcPts val="0"/>
              </a:spcBef>
              <a:spcAft>
                <a:spcPts val="0"/>
              </a:spcAft>
              <a:defRPr/>
            </a:pPr>
            <a:r>
              <a:rPr lang="de-DE" sz="1600" kern="0" dirty="0">
                <a:solidFill>
                  <a:prstClr val="black"/>
                </a:solidFill>
              </a:rPr>
              <a:t>Next steps</a:t>
            </a:r>
            <a:r>
              <a:rPr lang="de-DE" sz="1600" kern="0" dirty="0" smtClean="0">
                <a:solidFill>
                  <a:prstClr val="black"/>
                </a:solidFill>
              </a:rPr>
              <a:t>:</a:t>
            </a:r>
          </a:p>
          <a:p>
            <a:pPr marL="855123" lvl="1" indent="-455073" defTabSz="1219170">
              <a:spcBef>
                <a:spcPts val="0"/>
              </a:spcBef>
              <a:spcAft>
                <a:spcPts val="0"/>
              </a:spcAft>
              <a:defRPr/>
            </a:pPr>
            <a:r>
              <a:rPr lang="en-US" sz="1200" kern="0" dirty="0">
                <a:solidFill>
                  <a:prstClr val="black"/>
                </a:solidFill>
              </a:rPr>
              <a:t>start the evaluation/conclusion of the 2 KIs related to WoP1.</a:t>
            </a:r>
          </a:p>
        </p:txBody>
      </p:sp>
      <p:graphicFrame>
        <p:nvGraphicFramePr>
          <p:cNvPr id="2" name="表格 1"/>
          <p:cNvGraphicFramePr>
            <a:graphicFrameLocks noGrp="1"/>
          </p:cNvGraphicFramePr>
          <p:nvPr>
            <p:extLst>
              <p:ext uri="{D42A27DB-BD31-4B8C-83A1-F6EECF244321}">
                <p14:modId xmlns:p14="http://schemas.microsoft.com/office/powerpoint/2010/main" val="2170393770"/>
              </p:ext>
            </p:extLst>
          </p:nvPr>
        </p:nvGraphicFramePr>
        <p:xfrm>
          <a:off x="172992" y="1047074"/>
          <a:ext cx="11747157" cy="1307225"/>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370895"/>
                <a:gridCol w="554194"/>
                <a:gridCol w="1130467"/>
                <a:gridCol w="991788"/>
                <a:gridCol w="914905"/>
                <a:gridCol w="914905"/>
                <a:gridCol w="914905"/>
                <a:gridCol w="831356"/>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smtClean="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smtClean="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WID</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tr>
              <a:tr h="261224">
                <a:tc>
                  <a:txBody>
                    <a:bodyPr/>
                    <a:lstStyle/>
                    <a:p>
                      <a:pPr algn="l" fontAlgn="t"/>
                      <a:r>
                        <a:rPr lang="en-US" sz="1000" b="0" i="0" u="none" strike="noStrike" dirty="0">
                          <a:solidFill>
                            <a:srgbClr val="000000"/>
                          </a:solidFill>
                          <a:effectLst/>
                          <a:latin typeface="+mn-lt"/>
                        </a:rPr>
                        <a:t>940039</a:t>
                      </a:r>
                    </a:p>
                  </a:txBody>
                  <a:tcPr marL="6350" marR="6350" marT="6350" marB="0"/>
                </a:tc>
                <a:tc>
                  <a:txBody>
                    <a:bodyPr/>
                    <a:lstStyle/>
                    <a:p>
                      <a:pPr algn="l" fontAlgn="t"/>
                      <a:r>
                        <a:rPr lang="en-US" sz="1000" b="0" i="0" u="none" strike="noStrike">
                          <a:solidFill>
                            <a:schemeClr val="tx1"/>
                          </a:solidFill>
                          <a:effectLst/>
                          <a:latin typeface="+mn-lt"/>
                        </a:rPr>
                        <a:t>Study on AI/ML management </a:t>
                      </a:r>
                    </a:p>
                  </a:txBody>
                  <a:tcPr marL="6350" marR="6350" marT="6350" marB="0"/>
                </a:tc>
                <a:tc>
                  <a:txBody>
                    <a:bodyPr/>
                    <a:lstStyle/>
                    <a:p>
                      <a:pPr algn="l" fontAlgn="t"/>
                      <a:r>
                        <a:rPr lang="en-US" sz="1000" b="0" i="0" u="none" strike="noStrike" dirty="0">
                          <a:solidFill>
                            <a:srgbClr val="000000"/>
                          </a:solidFill>
                          <a:effectLst/>
                          <a:latin typeface="+mn-lt"/>
                        </a:rPr>
                        <a:t>FS_AIML_MGMT</a:t>
                      </a:r>
                    </a:p>
                  </a:txBody>
                  <a:tcPr marL="6350" marR="6350" marT="6350" marB="0"/>
                </a:tc>
                <a:tc>
                  <a:txBody>
                    <a:bodyPr/>
                    <a:lstStyle/>
                    <a:p>
                      <a:pPr algn="l" fontAlgn="t"/>
                      <a:r>
                        <a:rPr lang="en-US" sz="1000" b="0" i="0" u="none" strike="noStrike" dirty="0">
                          <a:solidFill>
                            <a:srgbClr val="000000"/>
                          </a:solidFill>
                          <a:effectLst/>
                          <a:latin typeface="+mn-lt"/>
                        </a:rPr>
                        <a:t>Rel-18</a:t>
                      </a:r>
                    </a:p>
                  </a:txBody>
                  <a:tcPr marL="6350" marR="6350" marT="6350" marB="0"/>
                </a:tc>
                <a:tc>
                  <a:txBody>
                    <a:bodyPr/>
                    <a:lstStyle/>
                    <a:p>
                      <a:pPr algn="l" fontAlgn="t"/>
                      <a:r>
                        <a:rPr lang="en-US" sz="10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SA#97(Sep 2022</a:t>
                      </a:r>
                      <a:r>
                        <a:rPr lang="fr-FR" altLang="zh-CN" sz="900" kern="1200" dirty="0" smtClean="0">
                          <a:solidFill>
                            <a:srgbClr val="000000"/>
                          </a:solidFill>
                          <a:effectLst/>
                          <a:latin typeface="+mn-lt"/>
                          <a:ea typeface="+mn-ea"/>
                          <a:cs typeface="Arial" panose="020B0604020202020204" pitchFamily="34" charset="0"/>
                        </a:rPr>
                        <a:t>) -&gt; </a:t>
                      </a:r>
                      <a:r>
                        <a:rPr lang="fr-FR" altLang="zh-CN" sz="900" b="1" kern="1200" dirty="0" smtClean="0">
                          <a:solidFill>
                            <a:srgbClr val="000000"/>
                          </a:solidFill>
                          <a:effectLst/>
                          <a:latin typeface="+mn-lt"/>
                          <a:ea typeface="+mn-ea"/>
                          <a:cs typeface="Arial" panose="020B0604020202020204" pitchFamily="34" charset="0"/>
                        </a:rPr>
                        <a:t> </a:t>
                      </a:r>
                      <a:r>
                        <a:rPr lang="fr-FR" altLang="zh-CN" sz="900" b="1" kern="1200" dirty="0" smtClean="0">
                          <a:solidFill>
                            <a:srgbClr val="0000FF"/>
                          </a:solidFill>
                          <a:effectLst/>
                          <a:latin typeface="+mn-lt"/>
                          <a:ea typeface="+mn-ea"/>
                          <a:cs typeface="Arial" panose="020B0604020202020204" pitchFamily="34" charset="0"/>
                        </a:rPr>
                        <a:t>Mar 2023 (SA#99)</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SA1, SA2, </a:t>
                      </a:r>
                      <a:r>
                        <a:rPr lang="sv-SE" sz="900" kern="1200" dirty="0" smtClean="0">
                          <a:solidFill>
                            <a:srgbClr val="000000"/>
                          </a:solidFill>
                          <a:effectLst/>
                          <a:latin typeface="+mn-lt"/>
                          <a:ea typeface="宋体" panose="02010600030101010101" pitchFamily="2" charset="-122"/>
                          <a:cs typeface="Arial" panose="020B0604020202020204" pitchFamily="34" charset="0"/>
                        </a:rPr>
                        <a:t>RAN3,RAN2 </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30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-&gt;55%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smtClean="0">
                          <a:solidFill>
                            <a:srgbClr val="000000"/>
                          </a:solidFill>
                          <a:effectLst/>
                          <a:latin typeface="+mn-lt"/>
                          <a:ea typeface="+mn-ea"/>
                          <a:cs typeface="Arial" panose="020B0604020202020204" pitchFamily="34" charset="0"/>
                        </a:rPr>
                        <a:t>SP-211443</a:t>
                      </a:r>
                      <a:endParaRPr lang="en-GB" altLang="zh-CN" sz="9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28.908</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mn-lt"/>
                          <a:ea typeface="+mn-ea"/>
                          <a:cs typeface="Arial" panose="020B0604020202020204" pitchFamily="34" charset="0"/>
                        </a:rPr>
                        <a:t>Intel, NEC</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261224">
                <a:tc>
                  <a:txBody>
                    <a:bodyPr/>
                    <a:lstStyle/>
                    <a:p>
                      <a:pPr algn="l" fontAlgn="t"/>
                      <a:r>
                        <a:rPr lang="en-US" sz="1000" b="0" i="0" u="none" strike="noStrike" dirty="0">
                          <a:solidFill>
                            <a:srgbClr val="000000"/>
                          </a:solidFill>
                          <a:effectLst/>
                          <a:latin typeface="+mn-lt"/>
                        </a:rPr>
                        <a:t>940034</a:t>
                      </a:r>
                    </a:p>
                  </a:txBody>
                  <a:tcPr marL="6350" marR="6350" marT="6350" marB="0"/>
                </a:tc>
                <a:tc>
                  <a:txBody>
                    <a:bodyPr/>
                    <a:lstStyle/>
                    <a:p>
                      <a:pPr algn="l" fontAlgn="t"/>
                      <a:r>
                        <a:rPr lang="en-US" sz="1000" b="0" i="0" u="none" strike="noStrike" dirty="0">
                          <a:solidFill>
                            <a:schemeClr val="tx1"/>
                          </a:solidFill>
                          <a:effectLst/>
                          <a:latin typeface="+mn-lt"/>
                        </a:rPr>
                        <a:t>Study on Enhancement of the management aspects related to NWDAF </a:t>
                      </a:r>
                    </a:p>
                  </a:txBody>
                  <a:tcPr marL="6350" marR="6350" marT="6350" marB="0"/>
                </a:tc>
                <a:tc>
                  <a:txBody>
                    <a:bodyPr/>
                    <a:lstStyle/>
                    <a:p>
                      <a:pPr algn="l" fontAlgn="t"/>
                      <a:r>
                        <a:rPr lang="en-US" sz="1000" b="0" i="0" u="none" strike="noStrike" dirty="0">
                          <a:solidFill>
                            <a:srgbClr val="000000"/>
                          </a:solidFill>
                          <a:effectLst/>
                          <a:latin typeface="+mn-lt"/>
                        </a:rPr>
                        <a:t>FS_MANWDAF</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65%</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0-&gt;5-&gt;</a:t>
                      </a:r>
                      <a:r>
                        <a:rPr lang="en-US" altLang="zh-CN" sz="900" kern="1200" dirty="0">
                          <a:solidFill>
                            <a:srgbClr val="000000"/>
                          </a:solidFill>
                          <a:effectLst/>
                          <a:latin typeface="+mn-lt"/>
                          <a:ea typeface="宋体" panose="02010600030101010101" pitchFamily="2" charset="-122"/>
                          <a:cs typeface="Arial" panose="020B0604020202020204" pitchFamily="34" charset="0"/>
                        </a:rPr>
                        <a:t>30-&gt;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60-&gt; 65%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SP-211435</a:t>
                      </a:r>
                      <a:endParaRPr lang="en-GB" altLang="zh-CN" sz="9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28.864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Telecom</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Tree>
    <p:extLst>
      <p:ext uri="{BB962C8B-B14F-4D97-AF65-F5344CB8AC3E}">
        <p14:creationId xmlns:p14="http://schemas.microsoft.com/office/powerpoint/2010/main" val="731928651"/>
      </p:ext>
    </p:extLst>
  </p:cSld>
  <p:clrMapOvr>
    <a:masterClrMapping/>
  </p:clrMapOvr>
  <p:transition spd="slow"/>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a:xfrm>
            <a:off x="652463" y="0"/>
            <a:ext cx="9102725" cy="1143000"/>
          </a:xfrm>
        </p:spPr>
        <p:txBody>
          <a:bodyPr/>
          <a:lstStyle/>
          <a:p>
            <a:r>
              <a:rPr lang="en-GB" altLang="en-US" sz="2800" dirty="0" smtClean="0"/>
              <a:t>Rel-18 </a:t>
            </a:r>
            <a:r>
              <a:rPr lang="en-GB" altLang="en-US" sz="2800" dirty="0"/>
              <a:t>SI - Intelligence and </a:t>
            </a:r>
            <a:r>
              <a:rPr lang="en-GB" altLang="en-US" sz="2800" dirty="0" smtClean="0"/>
              <a:t>Automation (4/4</a:t>
            </a:r>
            <a:r>
              <a:rPr lang="en-GB" altLang="en-US" sz="2800" dirty="0"/>
              <a:t>) </a:t>
            </a:r>
            <a:endParaRPr lang="en-US" altLang="en-US" sz="2800" dirty="0"/>
          </a:p>
        </p:txBody>
      </p:sp>
      <p:sp>
        <p:nvSpPr>
          <p:cNvPr id="10" name="Content Placeholder 7">
            <a:extLst>
              <a:ext uri="{FF2B5EF4-FFF2-40B4-BE49-F238E27FC236}">
                <a16:creationId xmlns:a16="http://schemas.microsoft.com/office/drawing/2014/main" xmlns="" id="{B4F8F5CC-9B36-4C4A-96C2-095377087992}"/>
              </a:ext>
            </a:extLst>
          </p:cNvPr>
          <p:cNvSpPr txBox="1">
            <a:spLocks/>
          </p:cNvSpPr>
          <p:nvPr/>
        </p:nvSpPr>
        <p:spPr>
          <a:xfrm>
            <a:off x="256801" y="2513578"/>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FS_FSEV</a:t>
            </a:r>
            <a:r>
              <a:rPr lang="zh-CN" altLang="en-US" sz="1400" b="1" kern="0" dirty="0" smtClean="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smtClean="0">
                <a:solidFill>
                  <a:prstClr val="black"/>
                </a:solidFill>
              </a:rPr>
              <a:t>since SA5#144e:</a:t>
            </a:r>
            <a:endParaRPr lang="de-DE" altLang="de-DE" sz="16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Review and </a:t>
            </a:r>
            <a:r>
              <a:rPr lang="en-US" altLang="zh-CN" sz="1400" kern="0" dirty="0" err="1">
                <a:solidFill>
                  <a:prstClr val="black"/>
                </a:solidFill>
              </a:rPr>
              <a:t>anlaysis</a:t>
            </a:r>
            <a:r>
              <a:rPr lang="en-US" altLang="zh-CN" sz="1400" kern="0" dirty="0">
                <a:solidFill>
                  <a:prstClr val="black"/>
                </a:solidFill>
              </a:rPr>
              <a:t> on basic concepts</a:t>
            </a:r>
          </a:p>
          <a:p>
            <a:pPr marL="855123" lvl="1" indent="-455073" defTabSz="1219170">
              <a:spcBef>
                <a:spcPts val="0"/>
              </a:spcBef>
              <a:spcAft>
                <a:spcPts val="0"/>
              </a:spcAft>
              <a:defRPr/>
            </a:pPr>
            <a:r>
              <a:rPr lang="en-US" altLang="zh-CN" sz="1400" kern="0" dirty="0">
                <a:solidFill>
                  <a:prstClr val="black"/>
                </a:solidFill>
              </a:rPr>
              <a:t>Clarifications on concepts</a:t>
            </a:r>
            <a:r>
              <a:rPr lang="en-US" altLang="de-DE" sz="1400" kern="0" dirty="0">
                <a:solidFill>
                  <a:prstClr val="black"/>
                </a:solidFill>
              </a:rPr>
              <a:t>.</a:t>
            </a:r>
            <a:endParaRPr lang="de-DE" altLang="de-DE" sz="14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endParaRPr lang="de-DE" altLang="zh-CN" sz="1600" kern="0" dirty="0">
              <a:solidFill>
                <a:prstClr val="black"/>
              </a:solidFill>
            </a:endParaRPr>
          </a:p>
          <a:p>
            <a:pPr marL="855123" lvl="1" indent="-455073" defTabSz="1219170">
              <a:spcBef>
                <a:spcPts val="0"/>
              </a:spcBef>
              <a:spcAft>
                <a:spcPts val="0"/>
              </a:spcAft>
              <a:defRPr/>
            </a:pPr>
            <a:r>
              <a:rPr lang="en-US" altLang="zh-CN" sz="1400" kern="0" dirty="0">
                <a:solidFill>
                  <a:prstClr val="black"/>
                </a:solidFill>
              </a:rPr>
              <a:t>None</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400" kern="0" dirty="0">
                <a:solidFill>
                  <a:prstClr val="black"/>
                </a:solidFill>
              </a:rPr>
              <a:t>Start functional requirements study after concept analysis.</a:t>
            </a:r>
          </a:p>
        </p:txBody>
      </p:sp>
      <p:sp>
        <p:nvSpPr>
          <p:cNvPr id="11" name="Content Placeholder 7">
            <a:extLst>
              <a:ext uri="{FF2B5EF4-FFF2-40B4-BE49-F238E27FC236}">
                <a16:creationId xmlns:a16="http://schemas.microsoft.com/office/drawing/2014/main" xmlns="" id="{B4F8F5CC-9B36-4C4A-96C2-095377087992}"/>
              </a:ext>
            </a:extLst>
          </p:cNvPr>
          <p:cNvSpPr txBox="1">
            <a:spLocks/>
          </p:cNvSpPr>
          <p:nvPr/>
        </p:nvSpPr>
        <p:spPr>
          <a:xfrm>
            <a:off x="6277233" y="2513578"/>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FS_MEDACO_RAN</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400" kern="0" dirty="0" smtClean="0">
                <a:solidFill>
                  <a:prstClr val="black"/>
                </a:solidFill>
                <a:latin typeface="Calibri"/>
              </a:rPr>
              <a:t>Progress since SA5#144e:</a:t>
            </a:r>
            <a:endParaRPr lang="de-DE" altLang="de-DE" sz="1400" kern="0" dirty="0">
              <a:solidFill>
                <a:prstClr val="black"/>
              </a:solidFill>
              <a:latin typeface="Calibri"/>
            </a:endParaRPr>
          </a:p>
          <a:p>
            <a:pPr marL="855123" lvl="1" indent="-455073" defTabSz="1219170">
              <a:spcBef>
                <a:spcPts val="0"/>
              </a:spcBef>
              <a:spcAft>
                <a:spcPts val="0"/>
              </a:spcAft>
              <a:defRPr/>
            </a:pPr>
            <a:r>
              <a:rPr lang="en-US" altLang="zh-CN" sz="1400" kern="0" dirty="0">
                <a:solidFill>
                  <a:prstClr val="black"/>
                </a:solidFill>
              </a:rPr>
              <a:t> predictions alignment, network energy saving, mobility optimization, load balancing and data correlation analytics related topics were discussed but not approved in the meeting. </a:t>
            </a:r>
          </a:p>
          <a:p>
            <a:pPr marL="455073" indent="-455073" defTabSz="1219170">
              <a:spcBef>
                <a:spcPts val="0"/>
              </a:spcBef>
              <a:spcAft>
                <a:spcPts val="0"/>
              </a:spcAft>
              <a:defRPr/>
            </a:pPr>
            <a:r>
              <a:rPr lang="en-US" sz="1400" kern="0" dirty="0" smtClean="0">
                <a:solidFill>
                  <a:prstClr val="black"/>
                </a:solidFill>
                <a:latin typeface="Calibri"/>
              </a:rPr>
              <a:t>RAN </a:t>
            </a:r>
            <a:r>
              <a:rPr lang="en-US" sz="1400" kern="0" dirty="0">
                <a:solidFill>
                  <a:prstClr val="black"/>
                </a:solidFill>
                <a:latin typeface="Calibri"/>
              </a:rPr>
              <a:t>impacts and dependencies:</a:t>
            </a:r>
            <a:endParaRPr lang="de-DE" sz="1400" kern="0" dirty="0">
              <a:solidFill>
                <a:prstClr val="black"/>
              </a:solidFill>
              <a:latin typeface="Calibri"/>
            </a:endParaRPr>
          </a:p>
          <a:p>
            <a:pPr marL="855123" lvl="1" indent="-455073" defTabSz="1219170">
              <a:spcBef>
                <a:spcPts val="0"/>
              </a:spcBef>
              <a:spcAft>
                <a:spcPts val="0"/>
              </a:spcAft>
              <a:defRPr/>
            </a:pPr>
            <a:r>
              <a:rPr lang="en-US" altLang="zh-CN" sz="1400" kern="0" dirty="0">
                <a:solidFill>
                  <a:prstClr val="black"/>
                </a:solidFill>
              </a:rPr>
              <a:t>RAN3 related</a:t>
            </a:r>
            <a:endParaRPr lang="en-US" sz="1400" kern="0" dirty="0">
              <a:solidFill>
                <a:prstClr val="black"/>
              </a:solidFill>
            </a:endParaRPr>
          </a:p>
          <a:p>
            <a:pPr marL="457189" lvl="1" indent="0" defTabSz="1219170">
              <a:spcBef>
                <a:spcPts val="0"/>
              </a:spcBef>
              <a:spcAft>
                <a:spcPts val="600"/>
              </a:spcAft>
              <a:buNone/>
              <a:defRPr/>
            </a:pP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sz="1400" kern="0" dirty="0">
                <a:solidFill>
                  <a:prstClr val="black"/>
                </a:solidFill>
              </a:rPr>
              <a:t>Continue to specify use cases, requirements, potential solutions and conclusion  for  measurement data collection for AI/ML enabled RAN.</a:t>
            </a:r>
          </a:p>
        </p:txBody>
      </p:sp>
      <p:graphicFrame>
        <p:nvGraphicFramePr>
          <p:cNvPr id="2" name="表格 1"/>
          <p:cNvGraphicFramePr>
            <a:graphicFrameLocks noGrp="1"/>
          </p:cNvGraphicFramePr>
          <p:nvPr>
            <p:extLst>
              <p:ext uri="{D42A27DB-BD31-4B8C-83A1-F6EECF244321}">
                <p14:modId xmlns:p14="http://schemas.microsoft.com/office/powerpoint/2010/main" val="3076761796"/>
              </p:ext>
            </p:extLst>
          </p:nvPr>
        </p:nvGraphicFramePr>
        <p:xfrm>
          <a:off x="164755" y="1252815"/>
          <a:ext cx="11747157" cy="1160159"/>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370895"/>
                <a:gridCol w="554194"/>
                <a:gridCol w="1130467"/>
                <a:gridCol w="991788"/>
                <a:gridCol w="914905"/>
                <a:gridCol w="914905"/>
                <a:gridCol w="914905"/>
                <a:gridCol w="831356"/>
              </a:tblGrid>
              <a:tr h="240425">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smtClean="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smtClean="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WID</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tr>
              <a:tr h="261224">
                <a:tc>
                  <a:txBody>
                    <a:bodyPr/>
                    <a:lstStyle/>
                    <a:p>
                      <a:pPr algn="l" fontAlgn="t"/>
                      <a:r>
                        <a:rPr lang="en-US" sz="1000" b="0" i="0" u="none" strike="noStrike" dirty="0">
                          <a:solidFill>
                            <a:srgbClr val="000000"/>
                          </a:solidFill>
                          <a:effectLst/>
                          <a:latin typeface="+mn-lt"/>
                        </a:rPr>
                        <a:t>950035</a:t>
                      </a:r>
                    </a:p>
                  </a:txBody>
                  <a:tcPr marL="6350" marR="6350" marT="6350" marB="0"/>
                </a:tc>
                <a:tc>
                  <a:txBody>
                    <a:bodyPr/>
                    <a:lstStyle/>
                    <a:p>
                      <a:pPr algn="l" fontAlgn="t"/>
                      <a:r>
                        <a:rPr lang="en-US" sz="1000" b="0" i="0" u="none" strike="noStrike">
                          <a:solidFill>
                            <a:schemeClr val="tx1"/>
                          </a:solidFill>
                          <a:effectLst/>
                          <a:latin typeface="+mn-lt"/>
                        </a:rPr>
                        <a:t>Study on Fault Supervision Evolution </a:t>
                      </a:r>
                    </a:p>
                  </a:txBody>
                  <a:tcPr marL="6350" marR="6350" marT="6350" marB="0"/>
                </a:tc>
                <a:tc>
                  <a:txBody>
                    <a:bodyPr/>
                    <a:lstStyle/>
                    <a:p>
                      <a:pPr algn="l" fontAlgn="t"/>
                      <a:r>
                        <a:rPr lang="en-US" sz="1000" b="0" i="0" u="none" strike="noStrike" dirty="0">
                          <a:solidFill>
                            <a:srgbClr val="000000"/>
                          </a:solidFill>
                          <a:effectLst/>
                          <a:latin typeface="+mn-lt"/>
                        </a:rPr>
                        <a:t>FS_FSEV</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宋体" panose="02010600030101010101" pitchFamily="2" charset="-122"/>
                          <a:cs typeface="Arial" panose="020B0604020202020204" pitchFamily="34" charset="0"/>
                        </a:rPr>
                        <a:t>SA#99(Mar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dirty="0" smtClean="0">
                          <a:solidFill>
                            <a:srgbClr val="0000FF"/>
                          </a:solidFill>
                          <a:latin typeface="+mn-lt"/>
                        </a:rPr>
                        <a:t>20%</a:t>
                      </a:r>
                      <a:endParaRPr lang="en-GB" sz="1000" dirty="0">
                        <a:solidFill>
                          <a:srgbClr val="0000FF"/>
                        </a:solidFill>
                        <a:latin typeface="+mn-lt"/>
                      </a:endParaRP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r>
                        <a:rPr lang="en-GB" altLang="zh-CN" sz="1000" b="0" kern="1200" dirty="0" err="1" smtClean="0">
                          <a:solidFill>
                            <a:schemeClr val="tx1"/>
                          </a:solidFill>
                          <a:effectLst/>
                          <a:highlight>
                            <a:srgbClr val="FFFF00"/>
                          </a:highlight>
                          <a:latin typeface="+mn-lt"/>
                          <a:ea typeface="+mn-ea"/>
                          <a:cs typeface="Arial" panose="020B0604020202020204" pitchFamily="34" charset="0"/>
                        </a:rPr>
                        <a:t>Rapportuer</a:t>
                      </a:r>
                      <a:r>
                        <a:rPr lang="en-GB" altLang="zh-CN" sz="1000" b="0" kern="1200" dirty="0" smtClean="0">
                          <a:solidFill>
                            <a:schemeClr val="tx1"/>
                          </a:solidFill>
                          <a:effectLst/>
                          <a:highlight>
                            <a:srgbClr val="FFFF00"/>
                          </a:highlight>
                          <a:latin typeface="+mn-lt"/>
                          <a:ea typeface="+mn-ea"/>
                          <a:cs typeface="Arial" panose="020B0604020202020204" pitchFamily="34" charset="0"/>
                        </a:rPr>
                        <a:t> changes to Deng </a:t>
                      </a:r>
                      <a:r>
                        <a:rPr lang="en-GB" altLang="zh-CN" sz="1000" b="0" kern="1200" dirty="0" err="1" smtClean="0">
                          <a:solidFill>
                            <a:schemeClr val="tx1"/>
                          </a:solidFill>
                          <a:effectLst/>
                          <a:highlight>
                            <a:srgbClr val="FFFF00"/>
                          </a:highlight>
                          <a:latin typeface="+mn-lt"/>
                          <a:ea typeface="+mn-ea"/>
                          <a:cs typeface="Arial" panose="020B0604020202020204" pitchFamily="34" charset="0"/>
                        </a:rPr>
                        <a:t>LingLi</a:t>
                      </a:r>
                      <a:r>
                        <a:rPr lang="en-GB" altLang="zh-CN" sz="1000" b="0" kern="1200" dirty="0" smtClean="0">
                          <a:solidFill>
                            <a:schemeClr val="tx1"/>
                          </a:solidFill>
                          <a:effectLst/>
                          <a:highlight>
                            <a:srgbClr val="FFFF00"/>
                          </a:highlight>
                          <a:latin typeface="+mn-lt"/>
                          <a:ea typeface="+mn-ea"/>
                          <a:cs typeface="Arial" panose="020B0604020202020204" pitchFamily="34" charset="0"/>
                        </a:rPr>
                        <a:t>(China Mobile)</a:t>
                      </a: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15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-&gt;20%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SP-220153</a:t>
                      </a:r>
                      <a:endParaRPr lang="en-GB" altLang="zh-CN" sz="900" b="0" kern="1200" dirty="0" smtClean="0">
                        <a:solidFill>
                          <a:schemeClr val="dk1"/>
                        </a:solidFill>
                        <a:effectLst/>
                        <a:latin typeface="+mn-lt"/>
                        <a:ea typeface="+mn-ea"/>
                        <a:cs typeface="Arial" panose="020B0604020202020204" pitchFamily="34" charset="0"/>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28.830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China Mobile, 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261224">
                <a:tc>
                  <a:txBody>
                    <a:bodyPr/>
                    <a:lstStyle/>
                    <a:p>
                      <a:pPr algn="l" fontAlgn="t"/>
                      <a:r>
                        <a:rPr lang="en-US" sz="1000" b="0" i="0" u="none" strike="noStrike" dirty="0">
                          <a:solidFill>
                            <a:srgbClr val="000000"/>
                          </a:solidFill>
                          <a:effectLst/>
                          <a:latin typeface="+mn-lt"/>
                        </a:rPr>
                        <a:t>960024</a:t>
                      </a:r>
                    </a:p>
                  </a:txBody>
                  <a:tcPr marL="6350" marR="6350" marT="6350" marB="0"/>
                </a:tc>
                <a:tc>
                  <a:txBody>
                    <a:bodyPr/>
                    <a:lstStyle/>
                    <a:p>
                      <a:pPr algn="l" fontAlgn="t"/>
                      <a:r>
                        <a:rPr lang="en-US" sz="1000" b="0" i="0" u="none" strike="noStrike" dirty="0">
                          <a:solidFill>
                            <a:schemeClr val="tx1"/>
                          </a:solidFill>
                          <a:effectLst/>
                          <a:latin typeface="+mn-lt"/>
                        </a:rPr>
                        <a:t>Study on measurement data collection to support RAN intelligence </a:t>
                      </a:r>
                    </a:p>
                  </a:txBody>
                  <a:tcPr marL="6350" marR="6350" marT="6350" marB="0"/>
                </a:tc>
                <a:tc>
                  <a:txBody>
                    <a:bodyPr/>
                    <a:lstStyle/>
                    <a:p>
                      <a:pPr algn="l" fontAlgn="t"/>
                      <a:r>
                        <a:rPr lang="en-US" sz="1000" b="0" i="0" u="none" strike="noStrike" dirty="0">
                          <a:solidFill>
                            <a:srgbClr val="000000"/>
                          </a:solidFill>
                          <a:effectLst/>
                          <a:latin typeface="+mn-lt"/>
                        </a:rPr>
                        <a:t>FS_MEDACO_RAN</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000" dirty="0" smtClean="0">
                          <a:solidFill>
                            <a:srgbClr val="0000FF"/>
                          </a:solidFill>
                          <a:latin typeface="+mn-lt"/>
                        </a:rPr>
                        <a:t>10%</a:t>
                      </a:r>
                      <a:endParaRPr lang="en-GB" sz="1000" dirty="0">
                        <a:solidFill>
                          <a:srgbClr val="0000FF"/>
                        </a:solidFill>
                        <a:latin typeface="+mn-lt"/>
                      </a:endParaRP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fr-FR" altLang="zh-CN" sz="900" kern="1200" dirty="0">
                          <a:solidFill>
                            <a:srgbClr val="000000"/>
                          </a:solidFill>
                          <a:effectLst/>
                          <a:latin typeface="+mn-lt"/>
                          <a:ea typeface="宋体" panose="02010600030101010101" pitchFamily="2" charset="-122"/>
                          <a:cs typeface="Arial" panose="020B0604020202020204" pitchFamily="34" charset="0"/>
                        </a:rPr>
                        <a:t>0-&gt;</a:t>
                      </a:r>
                      <a:r>
                        <a:rPr lang="fr-FR" altLang="zh-CN" sz="900" kern="1200" dirty="0" smtClean="0">
                          <a:solidFill>
                            <a:srgbClr val="000000"/>
                          </a:solidFill>
                          <a:effectLst/>
                          <a:latin typeface="+mn-lt"/>
                          <a:ea typeface="宋体" panose="02010600030101010101" pitchFamily="2" charset="-122"/>
                          <a:cs typeface="Arial" panose="020B0604020202020204" pitchFamily="34" charset="0"/>
                        </a:rPr>
                        <a:t>10</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-&gt;10</a:t>
                      </a:r>
                      <a:r>
                        <a:rPr lang="en-US" altLang="zh-CN" sz="900" kern="1200" baseline="0" dirty="0" smtClean="0">
                          <a:solidFill>
                            <a:srgbClr val="000000"/>
                          </a:solidFill>
                          <a:effectLst/>
                          <a:latin typeface="+mn-lt"/>
                          <a:ea typeface="宋体" panose="02010600030101010101" pitchFamily="2" charset="-122"/>
                          <a:cs typeface="Arial" panose="020B0604020202020204" pitchFamily="34" charset="0"/>
                        </a:rPr>
                        <a:t> </a:t>
                      </a:r>
                      <a:r>
                        <a:rPr lang="fr-FR" altLang="zh-CN" sz="900" kern="1200" dirty="0" smtClean="0">
                          <a:solidFill>
                            <a:srgbClr val="000000"/>
                          </a:solidFill>
                          <a:effectLst/>
                          <a:latin typeface="+mn-lt"/>
                          <a:ea typeface="宋体" panose="02010600030101010101" pitchFamily="2" charset="-122"/>
                          <a:cs typeface="Arial" panose="020B0604020202020204" pitchFamily="34" charset="0"/>
                        </a:rPr>
                        <a:t>%</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GB" altLang="zh-CN" sz="900" kern="1200" dirty="0" smtClean="0">
                          <a:solidFill>
                            <a:srgbClr val="000000"/>
                          </a:solidFill>
                          <a:effectLst/>
                          <a:latin typeface="+mn-lt"/>
                          <a:ea typeface="+mn-ea"/>
                          <a:cs typeface="Arial" panose="020B0604020202020204" pitchFamily="34" charset="0"/>
                        </a:rPr>
                        <a:t>SP-220488</a:t>
                      </a:r>
                    </a:p>
                  </a:txBody>
                  <a:tcPr marL="9525" marR="9525" marT="9525" marB="9525"/>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fr-FR" altLang="zh-CN" sz="900" kern="1200" dirty="0">
                          <a:solidFill>
                            <a:srgbClr val="000000"/>
                          </a:solidFill>
                          <a:effectLst/>
                          <a:latin typeface="+mn-lt"/>
                          <a:ea typeface="+mn-ea"/>
                          <a:cs typeface="Arial" panose="020B0604020202020204" pitchFamily="34" charset="0"/>
                        </a:rPr>
                        <a:t>28.838</a:t>
                      </a:r>
                      <a:endParaRPr lang="zh-CN" sz="90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Intel</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Tree>
    <p:extLst>
      <p:ext uri="{BB962C8B-B14F-4D97-AF65-F5344CB8AC3E}">
        <p14:creationId xmlns:p14="http://schemas.microsoft.com/office/powerpoint/2010/main" val="1664562114"/>
      </p:ext>
    </p:extLst>
  </p:cSld>
  <p:clrMapOvr>
    <a:masterClrMapping/>
  </p:clrMapOvr>
  <p:transition spd="slow"/>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(SA5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114639162"/>
              </p:ext>
            </p:extLst>
          </p:nvPr>
        </p:nvGraphicFramePr>
        <p:xfrm>
          <a:off x="119811" y="1702813"/>
          <a:ext cx="11946577" cy="1031781"/>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2334586">
                  <a:extLst>
                    <a:ext uri="{9D8B030D-6E8A-4147-A177-3AD203B41FA5}">
                      <a16:colId xmlns:a16="http://schemas.microsoft.com/office/drawing/2014/main" xmlns="" val="3016348962"/>
                    </a:ext>
                  </a:extLst>
                </a:gridCol>
                <a:gridCol w="1217506">
                  <a:extLst>
                    <a:ext uri="{9D8B030D-6E8A-4147-A177-3AD203B41FA5}">
                      <a16:colId xmlns:a16="http://schemas.microsoft.com/office/drawing/2014/main" xmlns="" val="3690116950"/>
                    </a:ext>
                  </a:extLst>
                </a:gridCol>
                <a:gridCol w="1168951">
                  <a:extLst>
                    <a:ext uri="{9D8B030D-6E8A-4147-A177-3AD203B41FA5}">
                      <a16:colId xmlns:a16="http://schemas.microsoft.com/office/drawing/2014/main" xmlns=""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S5-225031</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Resubmitted LS on Publication of GS ZSM009-2 and information about related ETSI ISG ZSM work</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ETSI ISG ZSM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S5-225019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East/West Bound Interface for Telco Edge consideration</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GSMA OPG Operator Platform API Group (OPAG)</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S5-225598</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UE to application server latency (GSMA OPG) (late incoming LS)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smtClean="0">
                          <a:solidFill>
                            <a:srgbClr val="000000"/>
                          </a:solidFill>
                          <a:effectLst/>
                          <a:latin typeface="Arial" panose="020B0604020202020204" pitchFamily="34" charset="0"/>
                          <a:cs typeface="Arial" panose="020B0604020202020204" pitchFamily="34" charset="0"/>
                        </a:rPr>
                        <a:t>GSMA OPG</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bl>
          </a:graphicData>
        </a:graphic>
      </p:graphicFrame>
    </p:spTree>
    <p:extLst>
      <p:ext uri="{BB962C8B-B14F-4D97-AF65-F5344CB8AC3E}">
        <p14:creationId xmlns:p14="http://schemas.microsoft.com/office/powerpoint/2010/main" val="788675366"/>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p:txBody>
          <a:bodyPr/>
          <a:lstStyle/>
          <a:p>
            <a:r>
              <a:rPr lang="en-GB" altLang="en-US" sz="2800" dirty="0" smtClean="0"/>
              <a:t>Summary</a:t>
            </a:r>
            <a:r>
              <a:rPr lang="en-GB" altLang="en-US" sz="2800" dirty="0"/>
              <a:t/>
            </a:r>
            <a:br>
              <a:rPr lang="en-GB" altLang="en-US" sz="2800" dirty="0"/>
            </a:br>
            <a:r>
              <a:rPr lang="en-US" altLang="en-US" sz="2800" dirty="0"/>
              <a:t>Rel-18 SI - Management Architecture and Mechanisms</a:t>
            </a:r>
            <a:br>
              <a:rPr lang="en-US" altLang="en-US" sz="2800" dirty="0"/>
            </a:br>
            <a:endParaRPr lang="en-US" altLang="en-US" sz="2800" dirty="0"/>
          </a:p>
        </p:txBody>
      </p:sp>
      <p:graphicFrame>
        <p:nvGraphicFramePr>
          <p:cNvPr id="8" name="Table 5">
            <a:extLst>
              <a:ext uri="{FF2B5EF4-FFF2-40B4-BE49-F238E27FC236}">
                <a16:creationId xmlns:a16="http://schemas.microsoft.com/office/drawing/2014/main" xmlns="" id="{D8F42FF3-0490-47F9-A60A-62E42DC88CAC}"/>
              </a:ext>
            </a:extLst>
          </p:cNvPr>
          <p:cNvGraphicFramePr>
            <a:graphicFrameLocks noGrp="1"/>
          </p:cNvGraphicFramePr>
          <p:nvPr>
            <p:extLst>
              <p:ext uri="{D42A27DB-BD31-4B8C-83A1-F6EECF244321}">
                <p14:modId xmlns:p14="http://schemas.microsoft.com/office/powerpoint/2010/main" val="3996252000"/>
              </p:ext>
            </p:extLst>
          </p:nvPr>
        </p:nvGraphicFramePr>
        <p:xfrm>
          <a:off x="220580" y="1190368"/>
          <a:ext cx="11747157" cy="4352850"/>
        </p:xfrm>
        <a:graphic>
          <a:graphicData uri="http://schemas.openxmlformats.org/drawingml/2006/table">
            <a:tbl>
              <a:tblPr firstRow="1" firstCol="1" bandRow="1">
                <a:tableStyleId>{F5AB1C69-6EDB-4FF4-983F-18BD219EF322}</a:tableStyleId>
              </a:tblPr>
              <a:tblGrid>
                <a:gridCol w="472799">
                  <a:extLst>
                    <a:ext uri="{9D8B030D-6E8A-4147-A177-3AD203B41FA5}">
                      <a16:colId xmlns:a16="http://schemas.microsoft.com/office/drawing/2014/main" xmlns="" val="20000"/>
                    </a:ext>
                  </a:extLst>
                </a:gridCol>
                <a:gridCol w="2431538">
                  <a:extLst>
                    <a:ext uri="{9D8B030D-6E8A-4147-A177-3AD203B41FA5}">
                      <a16:colId xmlns:a16="http://schemas.microsoft.com/office/drawing/2014/main" xmlns="" val="20001"/>
                    </a:ext>
                  </a:extLst>
                </a:gridCol>
                <a:gridCol w="628831">
                  <a:extLst>
                    <a:ext uri="{9D8B030D-6E8A-4147-A177-3AD203B41FA5}">
                      <a16:colId xmlns:a16="http://schemas.microsoft.com/office/drawing/2014/main" xmlns="" val="20002"/>
                    </a:ext>
                  </a:extLst>
                </a:gridCol>
                <a:gridCol w="551964">
                  <a:extLst>
                    <a:ext uri="{9D8B030D-6E8A-4147-A177-3AD203B41FA5}">
                      <a16:colId xmlns:a16="http://schemas.microsoft.com/office/drawing/2014/main" xmlns="" val="20003"/>
                    </a:ext>
                  </a:extLst>
                </a:gridCol>
                <a:gridCol w="305147">
                  <a:extLst>
                    <a:ext uri="{9D8B030D-6E8A-4147-A177-3AD203B41FA5}">
                      <a16:colId xmlns:a16="http://schemas.microsoft.com/office/drawing/2014/main" xmlns="" val="20004"/>
                    </a:ext>
                  </a:extLst>
                </a:gridCol>
                <a:gridCol w="733463">
                  <a:extLst>
                    <a:ext uri="{9D8B030D-6E8A-4147-A177-3AD203B41FA5}">
                      <a16:colId xmlns:a16="http://schemas.microsoft.com/office/drawing/2014/main" xmlns="" val="20005"/>
                    </a:ext>
                  </a:extLst>
                </a:gridCol>
                <a:gridCol w="370895">
                  <a:extLst>
                    <a:ext uri="{9D8B030D-6E8A-4147-A177-3AD203B41FA5}">
                      <a16:colId xmlns:a16="http://schemas.microsoft.com/office/drawing/2014/main" xmlns="" val="20006"/>
                    </a:ext>
                  </a:extLst>
                </a:gridCol>
                <a:gridCol w="554194">
                  <a:extLst>
                    <a:ext uri="{9D8B030D-6E8A-4147-A177-3AD203B41FA5}">
                      <a16:colId xmlns:a16="http://schemas.microsoft.com/office/drawing/2014/main" xmlns="" val="20007"/>
                    </a:ext>
                  </a:extLst>
                </a:gridCol>
                <a:gridCol w="1130467">
                  <a:extLst>
                    <a:ext uri="{9D8B030D-6E8A-4147-A177-3AD203B41FA5}">
                      <a16:colId xmlns:a16="http://schemas.microsoft.com/office/drawing/2014/main" xmlns="" val="20008"/>
                    </a:ext>
                  </a:extLst>
                </a:gridCol>
                <a:gridCol w="991788"/>
                <a:gridCol w="914905"/>
                <a:gridCol w="914905"/>
                <a:gridCol w="914905"/>
                <a:gridCol w="831356"/>
              </a:tblGrid>
              <a:tr h="348380">
                <a:tc>
                  <a:txBody>
                    <a:bodyPr/>
                    <a:lstStyle/>
                    <a:p>
                      <a:pPr algn="ctr">
                        <a:lnSpc>
                          <a:spcPct val="107000"/>
                        </a:lnSpc>
                        <a:spcAft>
                          <a:spcPts val="800"/>
                        </a:spcAft>
                      </a:pPr>
                      <a:r>
                        <a:rPr lang="en-GB" sz="900" dirty="0">
                          <a:latin typeface="+mn-lt"/>
                        </a:rPr>
                        <a:t>UID</a:t>
                      </a:r>
                    </a:p>
                  </a:txBody>
                  <a:tcPr marL="36002" marR="36002" marT="0" marB="0" anchor="ctr"/>
                </a:tc>
                <a:tc>
                  <a:txBody>
                    <a:bodyPr/>
                    <a:lstStyle/>
                    <a:p>
                      <a:pPr algn="ctr">
                        <a:lnSpc>
                          <a:spcPct val="107000"/>
                        </a:lnSpc>
                        <a:spcAft>
                          <a:spcPts val="800"/>
                        </a:spcAft>
                      </a:pPr>
                      <a:r>
                        <a:rPr lang="en-GB" sz="900" dirty="0">
                          <a:latin typeface="+mn-lt"/>
                        </a:rPr>
                        <a:t>Name</a:t>
                      </a:r>
                    </a:p>
                  </a:txBody>
                  <a:tcPr marL="36002" marR="36002" marT="0" marB="0" anchor="ctr"/>
                </a:tc>
                <a:tc>
                  <a:txBody>
                    <a:bodyPr/>
                    <a:lstStyle/>
                    <a:p>
                      <a:pPr algn="ctr">
                        <a:lnSpc>
                          <a:spcPct val="107000"/>
                        </a:lnSpc>
                        <a:spcAft>
                          <a:spcPts val="800"/>
                        </a:spcAft>
                      </a:pPr>
                      <a:r>
                        <a:rPr lang="en-GB" sz="900" dirty="0">
                          <a:latin typeface="+mn-lt"/>
                        </a:rPr>
                        <a:t>Acronym</a:t>
                      </a:r>
                    </a:p>
                  </a:txBody>
                  <a:tcPr marL="36002" marR="36002" marT="0" marB="0" anchor="ctr"/>
                </a:tc>
                <a:tc>
                  <a:txBody>
                    <a:bodyPr/>
                    <a:lstStyle/>
                    <a:p>
                      <a:pPr algn="ctr">
                        <a:lnSpc>
                          <a:spcPct val="107000"/>
                        </a:lnSpc>
                        <a:spcAft>
                          <a:spcPts val="800"/>
                        </a:spcAft>
                      </a:pPr>
                      <a:r>
                        <a:rPr lang="en-GB" sz="900" dirty="0" err="1">
                          <a:latin typeface="+mn-lt"/>
                        </a:rPr>
                        <a:t>Rel</a:t>
                      </a:r>
                      <a:endParaRPr lang="en-GB" sz="900" dirty="0">
                        <a:latin typeface="+mn-lt"/>
                      </a:endParaRPr>
                    </a:p>
                  </a:txBody>
                  <a:tcPr marL="36002" marR="36002" marT="0" marB="0" anchor="ctr"/>
                </a:tc>
                <a:tc>
                  <a:txBody>
                    <a:bodyPr/>
                    <a:lstStyle/>
                    <a:p>
                      <a:pPr algn="ctr">
                        <a:lnSpc>
                          <a:spcPct val="107000"/>
                        </a:lnSpc>
                        <a:spcAft>
                          <a:spcPts val="800"/>
                        </a:spcAft>
                      </a:pPr>
                      <a:r>
                        <a:rPr lang="en-GB" sz="900" dirty="0">
                          <a:latin typeface="+mn-lt"/>
                        </a:rPr>
                        <a:t>WG</a:t>
                      </a:r>
                    </a:p>
                  </a:txBody>
                  <a:tcPr marL="36002" marR="36002" marT="0" marB="0" anchor="ctr"/>
                </a:tc>
                <a:tc>
                  <a:txBody>
                    <a:bodyPr/>
                    <a:lstStyle/>
                    <a:p>
                      <a:pPr algn="ctr">
                        <a:lnSpc>
                          <a:spcPct val="107000"/>
                        </a:lnSpc>
                        <a:spcAft>
                          <a:spcPts val="800"/>
                        </a:spcAft>
                      </a:pPr>
                      <a:r>
                        <a:rPr lang="en-GB" sz="900" dirty="0">
                          <a:latin typeface="+mn-lt"/>
                        </a:rPr>
                        <a:t>Target</a:t>
                      </a:r>
                    </a:p>
                  </a:txBody>
                  <a:tcPr marL="36002" marR="36002" marT="0" marB="0" anchor="ctr"/>
                </a:tc>
                <a:tc>
                  <a:txBody>
                    <a:bodyPr/>
                    <a:lstStyle/>
                    <a:p>
                      <a:pPr algn="ctr">
                        <a:lnSpc>
                          <a:spcPct val="107000"/>
                        </a:lnSpc>
                        <a:spcAft>
                          <a:spcPts val="800"/>
                        </a:spcAft>
                      </a:pPr>
                      <a:r>
                        <a:rPr lang="en-GB" sz="900" dirty="0">
                          <a:latin typeface="+mn-lt"/>
                        </a:rPr>
                        <a:t>Old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9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900" dirty="0" smtClean="0">
                          <a:solidFill>
                            <a:srgbClr val="FF0000"/>
                          </a:solidFill>
                          <a:latin typeface="+mn-lt"/>
                        </a:rPr>
                        <a:t>Related groups</a:t>
                      </a:r>
                      <a:endParaRPr lang="en-GB" sz="9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900" b="1" kern="1200" dirty="0" smtClean="0">
                          <a:solidFill>
                            <a:srgbClr val="FF0000"/>
                          </a:solidFill>
                          <a:latin typeface="+mn-lt"/>
                          <a:ea typeface="+mn-ea"/>
                          <a:cs typeface="+mn-cs"/>
                        </a:rPr>
                        <a:t>SA5 Progress</a:t>
                      </a:r>
                      <a:endParaRPr lang="en-GB" sz="9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WID</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TR</a:t>
                      </a:r>
                      <a:endParaRPr lang="en-GB" sz="9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900" dirty="0" smtClean="0">
                          <a:solidFill>
                            <a:srgbClr val="FF0000"/>
                          </a:solidFill>
                          <a:latin typeface="+mn-lt"/>
                        </a:rPr>
                        <a:t>Rapporteur</a:t>
                      </a:r>
                      <a:endParaRPr lang="en-GB" sz="900" dirty="0">
                        <a:solidFill>
                          <a:srgbClr val="FF0000"/>
                        </a:solidFill>
                        <a:latin typeface="+mn-lt"/>
                      </a:endParaRPr>
                    </a:p>
                  </a:txBody>
                  <a:tcPr marL="36002" marR="36002" marT="0" marB="0" anchor="ctr">
                    <a:solidFill>
                      <a:schemeClr val="accent5"/>
                    </a:solidFill>
                  </a:tcPr>
                </a:tc>
                <a:extLst>
                  <a:ext uri="{0D108BD9-81ED-4DB2-BD59-A6C34878D82A}">
                    <a16:rowId xmlns:a16="http://schemas.microsoft.com/office/drawing/2014/main" xmlns="" val="10000"/>
                  </a:ext>
                </a:extLst>
              </a:tr>
              <a:tr h="328098">
                <a:tc>
                  <a:txBody>
                    <a:bodyPr/>
                    <a:lstStyle/>
                    <a:p>
                      <a:pPr algn="l" fontAlgn="t"/>
                      <a:r>
                        <a:rPr lang="en-US" sz="900" b="0" i="0" u="none" strike="noStrike" dirty="0">
                          <a:solidFill>
                            <a:srgbClr val="000000"/>
                          </a:solidFill>
                          <a:effectLst/>
                          <a:latin typeface="+mn-lt"/>
                        </a:rPr>
                        <a:t>910031</a:t>
                      </a:r>
                    </a:p>
                  </a:txBody>
                  <a:tcPr marL="6350" marR="6350" marT="6350" marB="0"/>
                </a:tc>
                <a:tc>
                  <a:txBody>
                    <a:bodyPr/>
                    <a:lstStyle/>
                    <a:p>
                      <a:pPr algn="l" fontAlgn="t"/>
                      <a:r>
                        <a:rPr lang="en-US" sz="900" b="0" i="0" u="none" strike="noStrike" dirty="0">
                          <a:solidFill>
                            <a:schemeClr val="tx1"/>
                          </a:solidFill>
                          <a:effectLst/>
                          <a:latin typeface="+mn-lt"/>
                        </a:rPr>
                        <a:t>Study on Enhancement of service-based management architecture </a:t>
                      </a:r>
                    </a:p>
                  </a:txBody>
                  <a:tcPr marL="6350" marR="6350" marT="6350" marB="0"/>
                </a:tc>
                <a:tc>
                  <a:txBody>
                    <a:bodyPr/>
                    <a:lstStyle/>
                    <a:p>
                      <a:pPr algn="l" fontAlgn="t"/>
                      <a:r>
                        <a:rPr lang="en-US" sz="900" b="0" i="0" u="none" strike="noStrike">
                          <a:solidFill>
                            <a:srgbClr val="000000"/>
                          </a:solidFill>
                          <a:effectLst/>
                          <a:latin typeface="+mn-lt"/>
                        </a:rPr>
                        <a:t>FS_eSBMA</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SA#97(Sep 2022</a:t>
                      </a:r>
                      <a:r>
                        <a:rPr lang="en-US" altLang="zh-CN" sz="900" kern="1200" dirty="0" smtClean="0">
                          <a:solidFill>
                            <a:srgbClr val="000000"/>
                          </a:solidFill>
                          <a:effectLst/>
                          <a:latin typeface="+mn-lt"/>
                          <a:ea typeface="+mn-ea"/>
                          <a:cs typeface="Arial" panose="020B0604020202020204" pitchFamily="34" charset="0"/>
                        </a:rPr>
                        <a:t>) -&gt;  </a:t>
                      </a:r>
                      <a:r>
                        <a:rPr lang="en-US" altLang="zh-CN" sz="900" b="1" kern="1200" dirty="0" smtClean="0">
                          <a:solidFill>
                            <a:srgbClr val="0000FF"/>
                          </a:solidFill>
                          <a:effectLst/>
                          <a:latin typeface="+mn-lt"/>
                          <a:ea typeface="+mn-ea"/>
                          <a:cs typeface="Arial" panose="020B0604020202020204" pitchFamily="34" charset="0"/>
                        </a:rPr>
                        <a:t>SA#99 (Mar. 2023)</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60%</a:t>
                      </a:r>
                    </a:p>
                  </a:txBody>
                  <a:tcPr marL="6350" marR="6350" marT="6350" marB="0"/>
                </a:tc>
                <a:tc>
                  <a:txBody>
                    <a:bodyPr/>
                    <a:lstStyle/>
                    <a:p>
                      <a:pPr marL="0" algn="ctr" defTabSz="1219170" rtl="0" eaLnBrk="1" latinLnBrk="0" hangingPunct="1">
                        <a:lnSpc>
                          <a:spcPct val="107000"/>
                        </a:lnSpc>
                        <a:spcAft>
                          <a:spcPts val="800"/>
                        </a:spcAft>
                      </a:pPr>
                      <a:r>
                        <a:rPr lang="en-GB" sz="900" kern="1200" dirty="0" smtClean="0">
                          <a:solidFill>
                            <a:srgbClr val="0000FF"/>
                          </a:solidFill>
                          <a:latin typeface="+mn-lt"/>
                          <a:ea typeface="+mn-ea"/>
                          <a:cs typeface="+mn-cs"/>
                        </a:rPr>
                        <a:t>75%</a:t>
                      </a:r>
                      <a:endParaRPr lang="en-GB" sz="900" kern="1200" dirty="0">
                        <a:solidFill>
                          <a:srgbClr val="0000FF"/>
                        </a:solidFill>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45-&gt;50-&gt;60-&gt;</a:t>
                      </a:r>
                      <a:r>
                        <a:rPr lang="en-US" altLang="zh-CN" sz="900" kern="1200" dirty="0" smtClean="0">
                          <a:solidFill>
                            <a:srgbClr val="000000"/>
                          </a:solidFill>
                          <a:effectLst/>
                          <a:latin typeface="+mn-lt"/>
                          <a:ea typeface="+mn-ea"/>
                          <a:cs typeface="Arial" panose="020B0604020202020204" pitchFamily="34" charset="0"/>
                        </a:rPr>
                        <a:t>65-&gt;75%</a:t>
                      </a:r>
                      <a:endParaRPr lang="zh-CN" sz="9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indent="0" algn="l" defTabSz="1219170" rtl="0" eaLnBrk="1" fontAlgn="t" latinLnBrk="0" hangingPunct="1">
                        <a:lnSpc>
                          <a:spcPct val="150000"/>
                        </a:lnSpc>
                        <a:spcAft>
                          <a:spcPts val="0"/>
                        </a:spcAft>
                      </a:pPr>
                      <a:r>
                        <a:rPr lang="en-US" altLang="zh-CN" sz="900" b="0" i="0" u="none" strike="noStrike" kern="1200" dirty="0" smtClean="0">
                          <a:solidFill>
                            <a:srgbClr val="000000"/>
                          </a:solidFill>
                          <a:effectLst/>
                          <a:latin typeface="+mn-lt"/>
                          <a:ea typeface="+mn-ea"/>
                          <a:cs typeface="+mn-cs"/>
                        </a:rPr>
                        <a:t>SP-211451</a:t>
                      </a:r>
                      <a:endParaRPr lang="en-US" altLang="zh-CN" sz="900" b="0" i="0" u="none" strike="noStrike" kern="1200" dirty="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900" b="0" i="0" u="none" strike="noStrike" kern="1200" dirty="0">
                          <a:solidFill>
                            <a:srgbClr val="000000"/>
                          </a:solidFill>
                          <a:effectLst/>
                          <a:latin typeface="+mn-lt"/>
                          <a:ea typeface="+mn-ea"/>
                          <a:cs typeface="+mn-cs"/>
                        </a:rPr>
                        <a:t>28.925</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Huawei, Ericsson</a:t>
                      </a:r>
                      <a:endParaRPr lang="en-US" sz="900" b="0" i="0" u="none" strike="noStrike" kern="1200" dirty="0">
                        <a:solidFill>
                          <a:srgbClr val="000000"/>
                        </a:solidFill>
                        <a:effectLst/>
                        <a:latin typeface="+mn-lt"/>
                        <a:ea typeface="+mn-ea"/>
                        <a:cs typeface="+mn-cs"/>
                      </a:endParaRPr>
                    </a:p>
                  </a:txBody>
                  <a:tcPr marL="9525" marR="9525" marT="9525" marB="9525"/>
                </a:tc>
              </a:tr>
              <a:tr h="388405">
                <a:tc>
                  <a:txBody>
                    <a:bodyPr/>
                    <a:lstStyle/>
                    <a:p>
                      <a:pPr algn="l" fontAlgn="t"/>
                      <a:r>
                        <a:rPr lang="en-US" sz="900" b="0" i="0" u="none" strike="noStrike" dirty="0">
                          <a:solidFill>
                            <a:srgbClr val="000000"/>
                          </a:solidFill>
                          <a:effectLst/>
                          <a:latin typeface="+mn-lt"/>
                        </a:rPr>
                        <a:t>950027</a:t>
                      </a:r>
                    </a:p>
                  </a:txBody>
                  <a:tcPr marL="6350" marR="6350" marT="6350" marB="0"/>
                </a:tc>
                <a:tc>
                  <a:txBody>
                    <a:bodyPr/>
                    <a:lstStyle/>
                    <a:p>
                      <a:pPr algn="l" fontAlgn="t"/>
                      <a:r>
                        <a:rPr lang="en-US" sz="9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900" b="0" i="0" u="none" strike="noStrike" dirty="0" err="1">
                          <a:solidFill>
                            <a:srgbClr val="000000"/>
                          </a:solidFill>
                          <a:effectLst/>
                          <a:latin typeface="+mn-lt"/>
                        </a:rPr>
                        <a:t>FS_eSBMAe</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dirty="0">
                          <a:solidFill>
                            <a:srgbClr val="000000"/>
                          </a:solidFill>
                          <a:effectLst/>
                          <a:latin typeface="+mn-lt"/>
                        </a:rPr>
                        <a:t>Rel-18</a:t>
                      </a:r>
                    </a:p>
                  </a:txBody>
                  <a:tcPr marL="6350" marR="6350" marT="6350" marB="0"/>
                </a:tc>
                <a:tc>
                  <a:txBody>
                    <a:bodyPr/>
                    <a:lstStyle/>
                    <a:p>
                      <a:pPr algn="l" fontAlgn="t"/>
                      <a:r>
                        <a:rPr lang="en-US" sz="9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dirty="0">
                          <a:solidFill>
                            <a:srgbClr val="000000"/>
                          </a:solidFill>
                          <a:effectLst/>
                          <a:latin typeface="+mn-lt"/>
                        </a:rPr>
                        <a:t>10%</a:t>
                      </a:r>
                    </a:p>
                  </a:txBody>
                  <a:tcPr marL="6350" marR="6350" marT="6350" marB="0"/>
                </a:tc>
                <a:tc>
                  <a:txBody>
                    <a:bodyPr/>
                    <a:lstStyle/>
                    <a:p>
                      <a:pPr marL="0" indent="0" algn="ctr" defTabSz="1219170" rtl="0" eaLnBrk="1" latinLnBrk="0" hangingPunct="1">
                        <a:lnSpc>
                          <a:spcPct val="107000"/>
                        </a:lnSpc>
                        <a:spcAft>
                          <a:spcPts val="800"/>
                        </a:spcAft>
                      </a:pPr>
                      <a:r>
                        <a:rPr lang="en-GB" sz="900" kern="1200" dirty="0" smtClean="0">
                          <a:solidFill>
                            <a:srgbClr val="0000FF"/>
                          </a:solidFill>
                          <a:latin typeface="+mn-lt"/>
                          <a:ea typeface="+mn-ea"/>
                          <a:cs typeface="+mn-cs"/>
                        </a:rPr>
                        <a:t>25</a:t>
                      </a:r>
                      <a:r>
                        <a:rPr lang="en-GB" sz="900" kern="1200" dirty="0">
                          <a:solidFill>
                            <a:srgbClr val="0000FF"/>
                          </a:solidFill>
                          <a:latin typeface="+mn-lt"/>
                          <a:ea typeface="+mn-ea"/>
                          <a:cs typeface="+mn-cs"/>
                        </a:rPr>
                        <a:t>%</a:t>
                      </a:r>
                    </a:p>
                  </a:txBody>
                  <a:tcPr marL="36002" marR="36002" marT="0" marB="0"/>
                </a:tc>
                <a:tc>
                  <a:txBody>
                    <a:bodyPr/>
                    <a:lstStyle/>
                    <a:p>
                      <a:pPr marL="0" algn="l" defTabSz="914296" rtl="0" eaLnBrk="1" latinLnBrk="0" hangingPunct="1">
                        <a:lnSpc>
                          <a:spcPct val="107000"/>
                        </a:lnSpc>
                        <a:spcAft>
                          <a:spcPts val="800"/>
                        </a:spcAft>
                      </a:pPr>
                      <a:endParaRPr lang="en-GB" sz="120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0-&gt;5-&gt;10-&gt;</a:t>
                      </a:r>
                      <a:r>
                        <a:rPr lang="en-US" altLang="zh-CN" sz="900" kern="1200" dirty="0" smtClean="0">
                          <a:solidFill>
                            <a:srgbClr val="000000"/>
                          </a:solidFill>
                          <a:effectLst/>
                          <a:latin typeface="+mn-lt"/>
                          <a:ea typeface="+mn-ea"/>
                          <a:cs typeface="Arial" panose="020B0604020202020204" pitchFamily="34" charset="0"/>
                        </a:rPr>
                        <a:t>15-&gt;25 </a:t>
                      </a:r>
                      <a:r>
                        <a:rPr lang="en-US" altLang="zh-CN" sz="900" kern="1200" dirty="0">
                          <a:solidFill>
                            <a:srgbClr val="000000"/>
                          </a:solidFill>
                          <a:effectLst/>
                          <a:latin typeface="+mn-lt"/>
                          <a:ea typeface="+mn-ea"/>
                          <a:cs typeface="Arial" panose="020B0604020202020204" pitchFamily="34" charset="0"/>
                        </a:rPr>
                        <a:t>%</a:t>
                      </a:r>
                      <a:endParaRPr lang="zh-CN" sz="900" kern="1200" dirty="0">
                        <a:solidFill>
                          <a:srgbClr val="000000"/>
                        </a:solidFill>
                        <a:effectLst/>
                        <a:latin typeface="+mn-lt"/>
                        <a:ea typeface="+mn-ea"/>
                        <a:cs typeface="Arial" panose="020B0604020202020204" pitchFamily="34" charset="0"/>
                      </a:endParaRPr>
                    </a:p>
                  </a:txBody>
                  <a:tcPr marL="114300" marR="114300" marT="0" marB="0"/>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900" b="0" i="0" u="none" strike="noStrike" kern="1200" dirty="0" smtClean="0">
                          <a:solidFill>
                            <a:srgbClr val="000000"/>
                          </a:solidFill>
                          <a:effectLst/>
                          <a:latin typeface="+mn-lt"/>
                          <a:ea typeface="+mn-ea"/>
                          <a:cs typeface="+mn-cs"/>
                        </a:rPr>
                        <a:t>SP-220145</a:t>
                      </a:r>
                      <a:endParaRPr lang="en-GB" altLang="zh-CN" sz="9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900" b="0" i="0" u="none" strike="noStrike" kern="1200" dirty="0">
                          <a:solidFill>
                            <a:srgbClr val="000000"/>
                          </a:solidFill>
                          <a:effectLst/>
                          <a:latin typeface="+mn-lt"/>
                          <a:ea typeface="+mn-ea"/>
                          <a:cs typeface="+mn-cs"/>
                        </a:rPr>
                        <a:t>28.831</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Nokia</a:t>
                      </a:r>
                      <a:endParaRPr lang="en-US" sz="900" b="0" i="0" u="none" strike="noStrike" kern="1200" dirty="0">
                        <a:solidFill>
                          <a:srgbClr val="000000"/>
                        </a:solidFill>
                        <a:effectLst/>
                        <a:latin typeface="+mn-lt"/>
                        <a:ea typeface="+mn-ea"/>
                        <a:cs typeface="+mn-cs"/>
                      </a:endParaRPr>
                    </a:p>
                  </a:txBody>
                  <a:tcPr marL="9525" marR="9525" marT="9525" marB="9525"/>
                </a:tc>
              </a:tr>
              <a:tr h="478865">
                <a:tc>
                  <a:txBody>
                    <a:bodyPr/>
                    <a:lstStyle/>
                    <a:p>
                      <a:pPr algn="l" fontAlgn="t"/>
                      <a:r>
                        <a:rPr lang="en-US" sz="900" b="0" i="0" u="none" strike="noStrike" dirty="0">
                          <a:solidFill>
                            <a:srgbClr val="000000"/>
                          </a:solidFill>
                          <a:effectLst/>
                          <a:latin typeface="+mn-lt"/>
                        </a:rPr>
                        <a:t>950028</a:t>
                      </a:r>
                    </a:p>
                  </a:txBody>
                  <a:tcPr marL="6350" marR="6350" marT="6350" marB="0"/>
                </a:tc>
                <a:tc>
                  <a:txBody>
                    <a:bodyPr/>
                    <a:lstStyle/>
                    <a:p>
                      <a:pPr algn="l" fontAlgn="t"/>
                      <a:r>
                        <a:rPr lang="en-US" sz="9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900" b="0" i="0" u="none" strike="noStrike" dirty="0" err="1">
                          <a:solidFill>
                            <a:srgbClr val="000000"/>
                          </a:solidFill>
                          <a:effectLst/>
                          <a:latin typeface="+mn-lt"/>
                        </a:rPr>
                        <a:t>FS_URLLC_Mgt</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b="0" kern="1200" dirty="0" smtClean="0">
                          <a:solidFill>
                            <a:srgbClr val="000000"/>
                          </a:solidFill>
                          <a:effectLst/>
                          <a:latin typeface="+mn-lt"/>
                          <a:ea typeface="+mn-ea"/>
                          <a:cs typeface="Arial" panose="020B0604020202020204" pitchFamily="34" charset="0"/>
                        </a:rPr>
                        <a:t>SA#99(Mar </a:t>
                      </a:r>
                      <a:r>
                        <a:rPr lang="en-US" altLang="zh-CN" sz="900" b="0" kern="1200" dirty="0">
                          <a:solidFill>
                            <a:srgbClr val="000000"/>
                          </a:solidFill>
                          <a:effectLst/>
                          <a:latin typeface="+mn-lt"/>
                          <a:ea typeface="+mn-ea"/>
                          <a:cs typeface="Arial" panose="020B0604020202020204" pitchFamily="34" charset="0"/>
                        </a:rPr>
                        <a:t>2023)</a:t>
                      </a:r>
                      <a:endParaRPr lang="en-US"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15%</a:t>
                      </a:r>
                    </a:p>
                  </a:txBody>
                  <a:tcPr marL="6350" marR="6350" marT="6350" marB="0"/>
                </a:tc>
                <a:tc>
                  <a:txBody>
                    <a:bodyPr/>
                    <a:lstStyle/>
                    <a:p>
                      <a:pPr algn="ctr">
                        <a:lnSpc>
                          <a:spcPct val="107000"/>
                        </a:lnSpc>
                        <a:spcAft>
                          <a:spcPts val="800"/>
                        </a:spcAft>
                      </a:pPr>
                      <a:r>
                        <a:rPr lang="en-GB" sz="9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0-&gt;10-&gt;15-</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15-&gt;40%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900" b="0" i="0" u="none" strike="noStrike" kern="1200" dirty="0" smtClean="0">
                          <a:solidFill>
                            <a:srgbClr val="000000"/>
                          </a:solidFill>
                          <a:effectLst/>
                          <a:latin typeface="+mn-lt"/>
                          <a:ea typeface="+mn-ea"/>
                          <a:cs typeface="+mn-cs"/>
                        </a:rPr>
                        <a:t>SP-220146</a:t>
                      </a:r>
                      <a:endParaRPr lang="en-GB" altLang="zh-CN" sz="9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900" b="0" i="0" u="none" strike="noStrike" kern="1200" dirty="0">
                          <a:solidFill>
                            <a:srgbClr val="000000"/>
                          </a:solidFill>
                          <a:effectLst/>
                          <a:latin typeface="+mn-lt"/>
                          <a:ea typeface="+mn-ea"/>
                          <a:cs typeface="+mn-cs"/>
                        </a:rPr>
                        <a:t>28.832</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900" b="0" i="0" u="none" strike="noStrike" kern="1200" dirty="0" smtClean="0">
                          <a:solidFill>
                            <a:srgbClr val="000000"/>
                          </a:solidFill>
                          <a:effectLst/>
                          <a:latin typeface="+mn-lt"/>
                          <a:ea typeface="+mn-ea"/>
                          <a:cs typeface="+mn-cs"/>
                        </a:rPr>
                        <a:t>China Unicom</a:t>
                      </a:r>
                      <a:endParaRPr lang="en-US" sz="9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900" b="0" i="0" u="none" strike="noStrike" dirty="0">
                          <a:solidFill>
                            <a:srgbClr val="000000"/>
                          </a:solidFill>
                          <a:effectLst/>
                          <a:latin typeface="+mn-lt"/>
                        </a:rPr>
                        <a:t>950030</a:t>
                      </a:r>
                    </a:p>
                  </a:txBody>
                  <a:tcPr marL="6350" marR="6350" marT="6350" marB="0"/>
                </a:tc>
                <a:tc>
                  <a:txBody>
                    <a:bodyPr/>
                    <a:lstStyle/>
                    <a:p>
                      <a:pPr algn="l" fontAlgn="t"/>
                      <a:r>
                        <a:rPr lang="en-US" sz="9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900" b="0" i="0" u="none" strike="noStrike" dirty="0">
                          <a:solidFill>
                            <a:srgbClr val="000000"/>
                          </a:solidFill>
                          <a:effectLst/>
                          <a:latin typeface="+mn-lt"/>
                        </a:rPr>
                        <a:t>FS_5GLAN_Mgt</a:t>
                      </a:r>
                    </a:p>
                  </a:txBody>
                  <a:tcPr marL="6350" marR="6350" marT="6350" marB="0"/>
                </a:tc>
                <a:tc>
                  <a:txBody>
                    <a:bodyPr/>
                    <a:lstStyle/>
                    <a:p>
                      <a:pPr algn="l" fontAlgn="t"/>
                      <a:r>
                        <a:rPr lang="en-US" sz="900" b="0" i="0" u="none" strike="noStrike" dirty="0">
                          <a:solidFill>
                            <a:srgbClr val="000000"/>
                          </a:solidFill>
                          <a:effectLst/>
                          <a:latin typeface="+mn-lt"/>
                        </a:rPr>
                        <a:t>Rel-18</a:t>
                      </a:r>
                    </a:p>
                  </a:txBody>
                  <a:tcPr marL="6350" marR="6350" marT="6350" marB="0"/>
                </a:tc>
                <a:tc>
                  <a:txBody>
                    <a:bodyPr/>
                    <a:lstStyle/>
                    <a:p>
                      <a:pPr algn="l" fontAlgn="t"/>
                      <a:r>
                        <a:rPr lang="en-US" sz="9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smtClean="0">
                          <a:solidFill>
                            <a:srgbClr val="000000"/>
                          </a:solidFill>
                          <a:effectLst/>
                          <a:latin typeface="+mn-lt"/>
                          <a:ea typeface="+mn-ea"/>
                          <a:cs typeface="Arial" panose="020B0604020202020204" pitchFamily="34" charset="0"/>
                        </a:rPr>
                        <a:t>SA#98(Dec 2022) </a:t>
                      </a:r>
                      <a:r>
                        <a:rPr lang="en-US" altLang="zh-CN" sz="900" b="1" kern="1200" dirty="0" smtClean="0">
                          <a:solidFill>
                            <a:srgbClr val="0000FF"/>
                          </a:solidFill>
                          <a:effectLst/>
                          <a:latin typeface="+mn-lt"/>
                          <a:ea typeface="+mn-ea"/>
                          <a:cs typeface="Arial" panose="020B0604020202020204" pitchFamily="34" charset="0"/>
                        </a:rPr>
                        <a:t>-&gt; SA#99 (Mar. 2023)</a:t>
                      </a:r>
                      <a:endParaRPr lang="en-US" altLang="zh-CN" sz="9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l" fontAlgn="t"/>
                      <a:r>
                        <a:rPr lang="en-US" sz="90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900" dirty="0">
                          <a:solidFill>
                            <a:srgbClr val="0000FF"/>
                          </a:solidFill>
                          <a:latin typeface="+mn-lt"/>
                        </a:rPr>
                        <a:t>65%</a:t>
                      </a:r>
                    </a:p>
                  </a:txBody>
                  <a:tcPr marL="36002" marR="36002" marT="0" marB="0"/>
                </a:tc>
                <a:tc>
                  <a:txBody>
                    <a:bodyPr/>
                    <a:lstStyle/>
                    <a:p>
                      <a:pPr>
                        <a:lnSpc>
                          <a:spcPct val="107000"/>
                        </a:lnSpc>
                        <a:spcAft>
                          <a:spcPts val="800"/>
                        </a:spcAft>
                      </a:pPr>
                      <a:endParaRPr lang="en-GB" sz="9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SA2</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0-&gt;10-&gt;25-</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45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-&gt;65%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900" b="0" i="0" u="none" strike="noStrike" kern="1200" dirty="0" smtClean="0">
                          <a:solidFill>
                            <a:srgbClr val="000000"/>
                          </a:solidFill>
                          <a:effectLst/>
                          <a:latin typeface="+mn-lt"/>
                          <a:ea typeface="+mn-ea"/>
                          <a:cs typeface="+mn-cs"/>
                        </a:rPr>
                        <a:t>SP-220324</a:t>
                      </a:r>
                      <a:endParaRPr lang="en-GB" altLang="zh-CN" sz="9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900" b="0" i="0" u="none" strike="noStrike" kern="1200" dirty="0">
                          <a:solidFill>
                            <a:srgbClr val="000000"/>
                          </a:solidFill>
                          <a:effectLst/>
                          <a:latin typeface="+mn-lt"/>
                          <a:ea typeface="+mn-ea"/>
                          <a:cs typeface="+mn-cs"/>
                        </a:rPr>
                        <a:t>28.833</a:t>
                      </a:r>
                      <a:endParaRPr lang="en-US"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China Mobile</a:t>
                      </a:r>
                      <a:endParaRPr lang="en-US" sz="9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900" b="0" i="0" u="none" strike="noStrike" dirty="0">
                          <a:solidFill>
                            <a:srgbClr val="000000"/>
                          </a:solidFill>
                          <a:effectLst/>
                          <a:latin typeface="+mn-lt"/>
                        </a:rPr>
                        <a:t>950032</a:t>
                      </a:r>
                    </a:p>
                  </a:txBody>
                  <a:tcPr marL="6350" marR="6350" marT="6350" marB="0"/>
                </a:tc>
                <a:tc>
                  <a:txBody>
                    <a:bodyPr/>
                    <a:lstStyle/>
                    <a:p>
                      <a:pPr algn="l" fontAlgn="t"/>
                      <a:r>
                        <a:rPr lang="en-US" sz="900" b="0" i="0" u="none" strike="noStrike">
                          <a:solidFill>
                            <a:schemeClr val="tx1"/>
                          </a:solidFill>
                          <a:effectLst/>
                          <a:latin typeface="+mn-lt"/>
                        </a:rPr>
                        <a:t>Study on Management of Cloud Native Virtualized Network Functions </a:t>
                      </a:r>
                    </a:p>
                  </a:txBody>
                  <a:tcPr marL="6350" marR="6350" marT="6350" marB="0"/>
                </a:tc>
                <a:tc>
                  <a:txBody>
                    <a:bodyPr/>
                    <a:lstStyle/>
                    <a:p>
                      <a:pPr algn="l" fontAlgn="t"/>
                      <a:r>
                        <a:rPr lang="en-US" sz="900" b="0" i="0" u="none" strike="noStrike">
                          <a:solidFill>
                            <a:srgbClr val="000000"/>
                          </a:solidFill>
                          <a:effectLst/>
                          <a:latin typeface="+mn-lt"/>
                        </a:rPr>
                        <a:t>FS_MCVNF</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b="0" kern="1200" dirty="0">
                          <a:solidFill>
                            <a:srgbClr val="000000"/>
                          </a:solidFill>
                          <a:effectLst/>
                          <a:latin typeface="+mn-lt"/>
                          <a:ea typeface="+mn-ea"/>
                          <a:cs typeface="Arial" panose="020B0604020202020204" pitchFamily="34" charset="0"/>
                        </a:rPr>
                        <a:t>SA#99(Mar 2023)</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5%</a:t>
                      </a:r>
                    </a:p>
                  </a:txBody>
                  <a:tcPr marL="6350" marR="6350" marT="6350" marB="0"/>
                </a:tc>
                <a:tc>
                  <a:txBody>
                    <a:bodyPr/>
                    <a:lstStyle/>
                    <a:p>
                      <a:pPr algn="ctr">
                        <a:lnSpc>
                          <a:spcPct val="107000"/>
                        </a:lnSpc>
                        <a:spcAft>
                          <a:spcPts val="800"/>
                        </a:spcAft>
                      </a:pPr>
                      <a:r>
                        <a:rPr lang="en-GB" sz="900" dirty="0">
                          <a:solidFill>
                            <a:srgbClr val="0000FF"/>
                          </a:solidFill>
                          <a:latin typeface="+mn-lt"/>
                        </a:rPr>
                        <a:t>30%</a:t>
                      </a:r>
                    </a:p>
                  </a:txBody>
                  <a:tcPr marL="36002" marR="36002" marT="0" marB="0"/>
                </a:tc>
                <a:tc>
                  <a:txBody>
                    <a:bodyPr/>
                    <a:lstStyle/>
                    <a:p>
                      <a:pPr>
                        <a:lnSpc>
                          <a:spcPct val="107000"/>
                        </a:lnSpc>
                        <a:spcAft>
                          <a:spcPts val="800"/>
                        </a:spcAft>
                      </a:pPr>
                      <a:endParaRPr lang="en-GB" sz="9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0-&gt;0-&gt;5-&gt;</a:t>
                      </a:r>
                      <a:r>
                        <a:rPr lang="en-US" altLang="zh-CN" sz="900" b="0" i="0" u="none" strike="noStrike" kern="1200" dirty="0" smtClean="0">
                          <a:solidFill>
                            <a:srgbClr val="000000"/>
                          </a:solidFill>
                          <a:effectLst/>
                          <a:latin typeface="+mn-lt"/>
                          <a:ea typeface="+mn-ea"/>
                          <a:cs typeface="+mn-cs"/>
                        </a:rPr>
                        <a:t>15-&gt;30%</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smtClean="0">
                          <a:solidFill>
                            <a:srgbClr val="000000"/>
                          </a:solidFill>
                          <a:effectLst/>
                          <a:latin typeface="+mn-lt"/>
                          <a:ea typeface="+mn-ea"/>
                          <a:cs typeface="+mn-cs"/>
                        </a:rPr>
                        <a:t>SP-220150</a:t>
                      </a:r>
                      <a:endParaRPr lang="zh-CN" altLang="zh-CN" sz="900" b="0" i="0" u="none" strike="noStrike" kern="1200" dirty="0" smtClean="0">
                        <a:solidFill>
                          <a:srgbClr val="000000"/>
                        </a:solidFill>
                        <a:effectLst/>
                        <a:latin typeface="+mn-lt"/>
                        <a:ea typeface="+mn-ea"/>
                        <a:cs typeface="+mn-cs"/>
                      </a:endParaRPr>
                    </a:p>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9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900" b="0" i="0" u="none" strike="noStrike" kern="1200" dirty="0">
                          <a:solidFill>
                            <a:srgbClr val="000000"/>
                          </a:solidFill>
                          <a:effectLst/>
                          <a:latin typeface="+mn-lt"/>
                          <a:ea typeface="+mn-ea"/>
                          <a:cs typeface="+mn-cs"/>
                        </a:rPr>
                        <a:t>28.834</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China Mobile </a:t>
                      </a:r>
                      <a:endParaRPr lang="zh-CN" sz="9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900" b="0" i="0" u="none" strike="noStrike" dirty="0">
                          <a:solidFill>
                            <a:srgbClr val="000000"/>
                          </a:solidFill>
                          <a:effectLst/>
                          <a:latin typeface="+mn-lt"/>
                        </a:rPr>
                        <a:t>950033</a:t>
                      </a:r>
                    </a:p>
                  </a:txBody>
                  <a:tcPr marL="6350" marR="6350" marT="6350" marB="0"/>
                </a:tc>
                <a:tc>
                  <a:txBody>
                    <a:bodyPr/>
                    <a:lstStyle/>
                    <a:p>
                      <a:pPr algn="l" fontAlgn="t"/>
                      <a:r>
                        <a:rPr lang="en-US" sz="900" b="0" i="0" u="none" strike="noStrike">
                          <a:solidFill>
                            <a:schemeClr val="tx1"/>
                          </a:solidFill>
                          <a:effectLst/>
                          <a:latin typeface="+mn-lt"/>
                        </a:rPr>
                        <a:t>Study on Management Aspects of 5G MOCN Network Sharing Phase2 </a:t>
                      </a:r>
                    </a:p>
                  </a:txBody>
                  <a:tcPr marL="6350" marR="6350" marT="6350" marB="0"/>
                </a:tc>
                <a:tc>
                  <a:txBody>
                    <a:bodyPr/>
                    <a:lstStyle/>
                    <a:p>
                      <a:pPr algn="l" fontAlgn="t"/>
                      <a:r>
                        <a:rPr lang="en-US" sz="900" b="0" i="0" u="none" strike="noStrike">
                          <a:solidFill>
                            <a:srgbClr val="000000"/>
                          </a:solidFill>
                          <a:effectLst/>
                          <a:latin typeface="+mn-lt"/>
                        </a:rPr>
                        <a:t>FS_MANS_ph2</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smtClean="0">
                          <a:solidFill>
                            <a:srgbClr val="000000"/>
                          </a:solidFill>
                          <a:effectLst/>
                          <a:latin typeface="+mn-lt"/>
                          <a:ea typeface="+mn-ea"/>
                          <a:cs typeface="Arial" panose="020B0604020202020204" pitchFamily="34" charset="0"/>
                        </a:rPr>
                        <a:t>SA#99(Mar</a:t>
                      </a:r>
                      <a:r>
                        <a:rPr lang="en-US" altLang="zh-CN" sz="900" b="0" kern="1200" dirty="0">
                          <a:solidFill>
                            <a:srgbClr val="000000"/>
                          </a:solidFill>
                          <a:effectLst/>
                          <a:latin typeface="+mn-lt"/>
                          <a:ea typeface="+mn-ea"/>
                          <a:cs typeface="Arial" panose="020B0604020202020204" pitchFamily="34" charset="0"/>
                        </a:rPr>
                        <a:t>. 2023)</a:t>
                      </a:r>
                      <a:endParaRPr lang="zh-CN" sz="9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900" dirty="0" smtClean="0">
                          <a:solidFill>
                            <a:srgbClr val="0000FF"/>
                          </a:solidFill>
                          <a:latin typeface="+mn-lt"/>
                        </a:rPr>
                        <a:t>75%</a:t>
                      </a:r>
                      <a:endParaRPr lang="en-GB" sz="900" dirty="0">
                        <a:solidFill>
                          <a:srgbClr val="0000FF"/>
                        </a:solidFill>
                        <a:latin typeface="+mn-lt"/>
                      </a:endParaRPr>
                    </a:p>
                  </a:txBody>
                  <a:tcPr marL="36002" marR="36002" marT="0" marB="0"/>
                </a:tc>
                <a:tc>
                  <a:txBody>
                    <a:bodyPr/>
                    <a:lstStyle/>
                    <a:p>
                      <a:pPr>
                        <a:lnSpc>
                          <a:spcPct val="107000"/>
                        </a:lnSpc>
                        <a:spcAft>
                          <a:spcPts val="800"/>
                        </a:spcAft>
                      </a:pPr>
                      <a:endParaRPr lang="en-GB" sz="9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0-&gt;10-&gt;30-&gt;</a:t>
                      </a:r>
                      <a:r>
                        <a:rPr lang="en-US" altLang="zh-CN" sz="900" b="0" i="0" u="none" strike="noStrike" kern="1200" dirty="0" smtClean="0">
                          <a:solidFill>
                            <a:srgbClr val="000000"/>
                          </a:solidFill>
                          <a:effectLst/>
                          <a:latin typeface="+mn-lt"/>
                          <a:ea typeface="+mn-ea"/>
                          <a:cs typeface="+mn-cs"/>
                        </a:rPr>
                        <a:t>40-&gt;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smtClean="0">
                          <a:solidFill>
                            <a:srgbClr val="000000"/>
                          </a:solidFill>
                          <a:effectLst/>
                          <a:latin typeface="+mn-lt"/>
                          <a:ea typeface="+mn-ea"/>
                          <a:cs typeface="+mn-cs"/>
                        </a:rPr>
                        <a:t>75%</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smtClean="0">
                          <a:solidFill>
                            <a:srgbClr val="000000"/>
                          </a:solidFill>
                          <a:effectLst/>
                          <a:latin typeface="+mn-lt"/>
                          <a:ea typeface="+mn-ea"/>
                          <a:cs typeface="+mn-cs"/>
                        </a:rPr>
                        <a:t>SP-220151</a:t>
                      </a:r>
                      <a:endParaRPr lang="zh-CN" altLang="zh-CN" sz="900" b="0" i="0" u="none" strike="noStrike" kern="1200" dirty="0" smtClean="0">
                        <a:solidFill>
                          <a:srgbClr val="000000"/>
                        </a:solidFill>
                        <a:effectLst/>
                        <a:latin typeface="+mn-lt"/>
                        <a:ea typeface="+mn-ea"/>
                        <a:cs typeface="+mn-cs"/>
                      </a:endParaRPr>
                    </a:p>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9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900" b="0" i="0" u="none" strike="noStrike" kern="1200" dirty="0">
                          <a:solidFill>
                            <a:srgbClr val="000000"/>
                          </a:solidFill>
                          <a:effectLst/>
                          <a:latin typeface="+mn-lt"/>
                          <a:ea typeface="+mn-ea"/>
                          <a:cs typeface="+mn-cs"/>
                        </a:rPr>
                        <a:t>28.835</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China Unicom</a:t>
                      </a:r>
                      <a:endParaRPr lang="zh-CN" sz="9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900" b="0" i="0" u="none" strike="noStrike" dirty="0">
                          <a:solidFill>
                            <a:srgbClr val="000000"/>
                          </a:solidFill>
                          <a:effectLst/>
                          <a:latin typeface="+mn-lt"/>
                        </a:rPr>
                        <a:t>950034</a:t>
                      </a:r>
                    </a:p>
                  </a:txBody>
                  <a:tcPr marL="6350" marR="6350" marT="6350" marB="0"/>
                </a:tc>
                <a:tc>
                  <a:txBody>
                    <a:bodyPr/>
                    <a:lstStyle/>
                    <a:p>
                      <a:pPr algn="l" fontAlgn="t"/>
                      <a:r>
                        <a:rPr lang="en-US" sz="9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900" b="0" i="0" u="none" strike="noStrike" dirty="0">
                          <a:solidFill>
                            <a:srgbClr val="000000"/>
                          </a:solidFill>
                          <a:effectLst/>
                          <a:latin typeface="+mn-lt"/>
                        </a:rPr>
                        <a:t>FS_5GMDT_Ph2</a:t>
                      </a:r>
                    </a:p>
                  </a:txBody>
                  <a:tcPr marL="6350" marR="6350" marT="6350" marB="0"/>
                </a:tc>
                <a:tc>
                  <a:txBody>
                    <a:bodyPr/>
                    <a:lstStyle/>
                    <a:p>
                      <a:pPr algn="l" fontAlgn="t"/>
                      <a:r>
                        <a:rPr lang="en-US" sz="900" b="0" i="0" u="none" strike="noStrike">
                          <a:solidFill>
                            <a:srgbClr val="000000"/>
                          </a:solidFill>
                          <a:effectLst/>
                          <a:latin typeface="+mn-lt"/>
                        </a:rPr>
                        <a:t>Rel-18</a:t>
                      </a:r>
                    </a:p>
                  </a:txBody>
                  <a:tcPr marL="6350" marR="6350" marT="6350" marB="0"/>
                </a:tc>
                <a:tc>
                  <a:txBody>
                    <a:bodyPr/>
                    <a:lstStyle/>
                    <a:p>
                      <a:pPr algn="l" fontAlgn="t"/>
                      <a:r>
                        <a:rPr lang="en-US" sz="9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a:solidFill>
                            <a:srgbClr val="000000"/>
                          </a:solidFill>
                          <a:effectLst/>
                          <a:latin typeface="+mn-lt"/>
                          <a:ea typeface="+mn-ea"/>
                          <a:cs typeface="Arial" panose="020B0604020202020204" pitchFamily="34" charset="0"/>
                        </a:rPr>
                        <a:t> SA#98(Dec 2022</a:t>
                      </a:r>
                      <a:r>
                        <a:rPr lang="en-US" altLang="zh-CN" sz="900" b="0" kern="1200" dirty="0" smtClean="0">
                          <a:solidFill>
                            <a:srgbClr val="000000"/>
                          </a:solidFill>
                          <a:effectLst/>
                          <a:latin typeface="+mn-lt"/>
                          <a:ea typeface="+mn-ea"/>
                          <a:cs typeface="Arial" panose="020B0604020202020204" pitchFamily="34" charset="0"/>
                        </a:rPr>
                        <a:t>) -&gt;  </a:t>
                      </a:r>
                      <a:r>
                        <a:rPr lang="en-US" altLang="zh-CN" sz="900" b="1" kern="1200" dirty="0" smtClean="0">
                          <a:solidFill>
                            <a:srgbClr val="0000FF"/>
                          </a:solidFill>
                          <a:effectLst/>
                          <a:latin typeface="+mn-lt"/>
                          <a:ea typeface="+mn-ea"/>
                          <a:cs typeface="Arial" panose="020B0604020202020204" pitchFamily="34" charset="0"/>
                        </a:rPr>
                        <a:t>SA#99 (Mar. 2023)</a:t>
                      </a:r>
                      <a:endParaRPr lang="zh-CN" sz="9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l" fontAlgn="t"/>
                      <a:r>
                        <a:rPr lang="en-US" sz="900" b="0" i="0" u="none" strike="noStrike">
                          <a:solidFill>
                            <a:srgbClr val="000000"/>
                          </a:solidFill>
                          <a:effectLst/>
                          <a:latin typeface="+mn-lt"/>
                        </a:rPr>
                        <a:t>15%</a:t>
                      </a:r>
                    </a:p>
                  </a:txBody>
                  <a:tcPr marL="6350" marR="6350" marT="6350" marB="0"/>
                </a:tc>
                <a:tc>
                  <a:txBody>
                    <a:bodyPr/>
                    <a:lstStyle/>
                    <a:p>
                      <a:pPr marL="0" algn="ctr" defTabSz="1219170" rtl="0" eaLnBrk="1" latinLnBrk="0" hangingPunct="1">
                        <a:lnSpc>
                          <a:spcPct val="107000"/>
                        </a:lnSpc>
                        <a:spcAft>
                          <a:spcPts val="800"/>
                        </a:spcAft>
                      </a:pPr>
                      <a:r>
                        <a:rPr lang="en-GB" sz="900" kern="1200" dirty="0" smtClean="0">
                          <a:solidFill>
                            <a:srgbClr val="0000FF"/>
                          </a:solidFill>
                          <a:latin typeface="+mn-lt"/>
                          <a:ea typeface="+mn-ea"/>
                          <a:cs typeface="+mn-cs"/>
                        </a:rPr>
                        <a:t>25%</a:t>
                      </a:r>
                      <a:endParaRPr lang="en-GB" sz="900" kern="1200" dirty="0">
                        <a:solidFill>
                          <a:srgbClr val="0000FF"/>
                        </a:solidFill>
                        <a:latin typeface="+mn-lt"/>
                        <a:ea typeface="+mn-ea"/>
                        <a:cs typeface="+mn-cs"/>
                      </a:endParaRPr>
                    </a:p>
                  </a:txBody>
                  <a:tcPr marL="36002" marR="36002" marT="0" marB="0"/>
                </a:tc>
                <a:tc>
                  <a:txBody>
                    <a:bodyPr/>
                    <a:lstStyle/>
                    <a:p>
                      <a:pPr marL="0" marR="0" lvl="0" indent="0" algn="ctr" defTabSz="1219170" rtl="0" eaLnBrk="1" fontAlgn="auto" latinLnBrk="0" hangingPunct="1">
                        <a:lnSpc>
                          <a:spcPct val="107000"/>
                        </a:lnSpc>
                        <a:spcBef>
                          <a:spcPts val="0"/>
                        </a:spcBef>
                        <a:spcAft>
                          <a:spcPts val="800"/>
                        </a:spcAft>
                        <a:buClrTx/>
                        <a:buSzTx/>
                        <a:buFontTx/>
                        <a:buNone/>
                        <a:tabLst/>
                        <a:defRPr/>
                      </a:pPr>
                      <a:r>
                        <a:rPr lang="en-US" altLang="zh-CN" sz="900" b="0" kern="1200" dirty="0" smtClean="0">
                          <a:solidFill>
                            <a:schemeClr val="tx1"/>
                          </a:solidFill>
                          <a:effectLst/>
                          <a:highlight>
                            <a:srgbClr val="FFFF00"/>
                          </a:highlight>
                          <a:latin typeface="+mn-lt"/>
                          <a:ea typeface="+mn-ea"/>
                          <a:cs typeface="Arial" panose="020B0604020202020204" pitchFamily="34" charset="0"/>
                        </a:rPr>
                        <a:t>Rapporteur change to “</a:t>
                      </a:r>
                      <a:r>
                        <a:rPr lang="en-US" altLang="zh-CN" sz="900" b="0" kern="1200" dirty="0" err="1" smtClean="0">
                          <a:solidFill>
                            <a:schemeClr val="tx1"/>
                          </a:solidFill>
                          <a:effectLst/>
                          <a:highlight>
                            <a:srgbClr val="FFFF00"/>
                          </a:highlight>
                          <a:latin typeface="+mn-lt"/>
                          <a:ea typeface="+mn-ea"/>
                          <a:cs typeface="Arial" panose="020B0604020202020204" pitchFamily="34" charset="0"/>
                        </a:rPr>
                        <a:t>Sivaramaskrishnan</a:t>
                      </a:r>
                      <a:r>
                        <a:rPr lang="en-US" altLang="zh-CN" sz="900" b="0" kern="1200" dirty="0" smtClean="0">
                          <a:solidFill>
                            <a:schemeClr val="tx1"/>
                          </a:solidFill>
                          <a:effectLst/>
                          <a:highlight>
                            <a:srgbClr val="FFFF00"/>
                          </a:highlight>
                          <a:latin typeface="+mn-lt"/>
                          <a:ea typeface="+mn-ea"/>
                          <a:cs typeface="Arial" panose="020B0604020202020204" pitchFamily="34" charset="0"/>
                        </a:rPr>
                        <a:t> Swaminathan (sivaramakrishnan.swaminathan@nokia.com)”</a:t>
                      </a:r>
                      <a:endParaRPr lang="en-GB" sz="900" kern="1200" dirty="0">
                        <a:solidFill>
                          <a:srgbClr val="0000FF"/>
                        </a:solidFill>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a:solidFill>
                            <a:srgbClr val="000000"/>
                          </a:solidFill>
                          <a:effectLst/>
                          <a:latin typeface="+mn-lt"/>
                          <a:ea typeface="+mn-ea"/>
                          <a:cs typeface="+mn-cs"/>
                        </a:rPr>
                        <a:t>0-&gt;10-&gt;15-&gt;</a:t>
                      </a:r>
                      <a:r>
                        <a:rPr lang="en-US" altLang="zh-CN" sz="900" b="0" i="0" u="none" strike="noStrike" kern="1200" dirty="0" smtClean="0">
                          <a:solidFill>
                            <a:srgbClr val="000000"/>
                          </a:solidFill>
                          <a:effectLst/>
                          <a:latin typeface="+mn-lt"/>
                          <a:ea typeface="+mn-ea"/>
                          <a:cs typeface="+mn-cs"/>
                        </a:rPr>
                        <a:t>20-&gt;25%</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900" b="0" i="0" u="none" strike="noStrike" kern="1200" dirty="0" smtClean="0">
                          <a:solidFill>
                            <a:srgbClr val="000000"/>
                          </a:solidFill>
                          <a:effectLst/>
                          <a:latin typeface="+mn-lt"/>
                          <a:ea typeface="+mn-ea"/>
                          <a:cs typeface="+mn-cs"/>
                        </a:rPr>
                        <a:t>SP-220152</a:t>
                      </a:r>
                      <a:endParaRPr lang="zh-CN" altLang="zh-CN" sz="900" b="0" i="0" u="none" strike="noStrike" kern="1200" dirty="0" smtClean="0">
                        <a:solidFill>
                          <a:srgbClr val="000000"/>
                        </a:solidFill>
                        <a:effectLst/>
                        <a:latin typeface="+mn-lt"/>
                        <a:ea typeface="+mn-ea"/>
                        <a:cs typeface="+mn-cs"/>
                      </a:endParaRPr>
                    </a:p>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9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900" b="0" i="0" u="none" strike="noStrike" kern="1200" dirty="0">
                          <a:solidFill>
                            <a:srgbClr val="000000"/>
                          </a:solidFill>
                          <a:effectLst/>
                          <a:latin typeface="+mn-lt"/>
                          <a:ea typeface="+mn-ea"/>
                          <a:cs typeface="+mn-cs"/>
                        </a:rPr>
                        <a:t>28.837</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900" b="0" i="0" u="none" strike="noStrike" kern="1200" dirty="0">
                          <a:solidFill>
                            <a:srgbClr val="000000"/>
                          </a:solidFill>
                          <a:effectLst/>
                          <a:latin typeface="+mn-lt"/>
                          <a:ea typeface="+mn-ea"/>
                          <a:cs typeface="+mn-cs"/>
                        </a:rPr>
                        <a:t>Nokia </a:t>
                      </a:r>
                      <a:endParaRPr lang="zh-CN" sz="9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900" b="0" i="0" u="none" strike="noStrike" dirty="0">
                          <a:solidFill>
                            <a:srgbClr val="000000"/>
                          </a:solidFill>
                          <a:effectLst/>
                          <a:latin typeface="+mn-lt"/>
                        </a:rPr>
                        <a:t>960026</a:t>
                      </a:r>
                    </a:p>
                  </a:txBody>
                  <a:tcPr marL="6350" marR="6350" marT="6350" marB="0"/>
                </a:tc>
                <a:tc>
                  <a:txBody>
                    <a:bodyPr/>
                    <a:lstStyle/>
                    <a:p>
                      <a:pPr algn="l" fontAlgn="t"/>
                      <a:r>
                        <a:rPr lang="en-US" sz="9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900" b="0" i="0" u="none" strike="noStrike" dirty="0" err="1">
                          <a:solidFill>
                            <a:srgbClr val="000000"/>
                          </a:solidFill>
                          <a:effectLst/>
                          <a:latin typeface="+mn-lt"/>
                        </a:rPr>
                        <a:t>FS_IoT_NTN</a:t>
                      </a:r>
                      <a:endParaRPr lang="en-US" sz="900" b="0" i="0" u="none" strike="noStrike" dirty="0">
                        <a:solidFill>
                          <a:srgbClr val="000000"/>
                        </a:solidFill>
                        <a:effectLst/>
                        <a:latin typeface="+mn-lt"/>
                      </a:endParaRPr>
                    </a:p>
                  </a:txBody>
                  <a:tcPr marL="6350" marR="6350" marT="6350" marB="0"/>
                </a:tc>
                <a:tc>
                  <a:txBody>
                    <a:bodyPr/>
                    <a:lstStyle/>
                    <a:p>
                      <a:pPr algn="l" fontAlgn="t"/>
                      <a:r>
                        <a:rPr lang="en-US" sz="900" b="0" i="0" u="none" strike="noStrike" dirty="0">
                          <a:solidFill>
                            <a:srgbClr val="000000"/>
                          </a:solidFill>
                          <a:effectLst/>
                          <a:latin typeface="+mn-lt"/>
                        </a:rPr>
                        <a:t>Rel-18</a:t>
                      </a:r>
                    </a:p>
                  </a:txBody>
                  <a:tcPr marL="6350" marR="6350" marT="6350" marB="0"/>
                </a:tc>
                <a:tc>
                  <a:txBody>
                    <a:bodyPr/>
                    <a:lstStyle/>
                    <a:p>
                      <a:pPr algn="l" fontAlgn="t"/>
                      <a:r>
                        <a:rPr lang="en-US" sz="90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900" b="0" kern="1200" dirty="0">
                          <a:solidFill>
                            <a:srgbClr val="000000"/>
                          </a:solidFill>
                          <a:effectLst/>
                          <a:latin typeface="+mn-lt"/>
                          <a:ea typeface="+mn-ea"/>
                          <a:cs typeface="Arial" panose="020B0604020202020204" pitchFamily="34" charset="0"/>
                        </a:rPr>
                        <a:t> SA#98(Dec 2022)</a:t>
                      </a:r>
                      <a:endParaRPr lang="zh-CN" altLang="en-US" sz="900" b="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l" fontAlgn="t"/>
                      <a:r>
                        <a:rPr lang="en-US" sz="9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900" b="0" i="0" u="none" strike="noStrike" kern="1200" dirty="0" smtClean="0">
                          <a:solidFill>
                            <a:srgbClr val="0000FF"/>
                          </a:solidFill>
                          <a:effectLst/>
                          <a:latin typeface="+mn-lt"/>
                          <a:ea typeface="+mn-ea"/>
                          <a:cs typeface="+mn-cs"/>
                        </a:rPr>
                        <a:t>30%</a:t>
                      </a:r>
                      <a:endParaRPr lang="en-GB" sz="9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9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900" b="0" i="0" u="none" strike="noStrike" kern="1200" dirty="0">
                          <a:solidFill>
                            <a:srgbClr val="000000"/>
                          </a:solidFill>
                          <a:effectLst/>
                          <a:latin typeface="+mn-lt"/>
                          <a:ea typeface="+mn-ea"/>
                          <a:cs typeface="+mn-cs"/>
                        </a:rPr>
                        <a:t>0-&gt;</a:t>
                      </a:r>
                      <a:r>
                        <a:rPr lang="fr-FR" altLang="zh-CN" sz="900" b="0" i="0" u="none" strike="noStrike" kern="1200" dirty="0" smtClean="0">
                          <a:solidFill>
                            <a:srgbClr val="000000"/>
                          </a:solidFill>
                          <a:effectLst/>
                          <a:latin typeface="+mn-lt"/>
                          <a:ea typeface="+mn-ea"/>
                          <a:cs typeface="+mn-cs"/>
                        </a:rPr>
                        <a:t>20-&gt;30%</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9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900" b="0" i="0" u="none" strike="noStrike" kern="1200" dirty="0">
                          <a:solidFill>
                            <a:srgbClr val="000000"/>
                          </a:solidFill>
                          <a:effectLst/>
                          <a:latin typeface="+mn-lt"/>
                          <a:ea typeface="+mn-ea"/>
                          <a:cs typeface="+mn-cs"/>
                        </a:rPr>
                        <a:t>28.841</a:t>
                      </a:r>
                      <a:endParaRPr lang="zh-CN" sz="9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900" b="0" i="0" u="none" strike="noStrike" kern="1200" dirty="0">
                          <a:solidFill>
                            <a:srgbClr val="000000"/>
                          </a:solidFill>
                          <a:effectLst/>
                          <a:latin typeface="+mn-lt"/>
                          <a:ea typeface="+mn-ea"/>
                          <a:cs typeface="+mn-cs"/>
                        </a:rPr>
                        <a:t>China </a:t>
                      </a:r>
                      <a:r>
                        <a:rPr lang="fr-FR" altLang="zh-CN" sz="900" b="0" i="0" u="none" strike="noStrike" kern="1200" dirty="0" err="1">
                          <a:solidFill>
                            <a:srgbClr val="000000"/>
                          </a:solidFill>
                          <a:effectLst/>
                          <a:latin typeface="+mn-lt"/>
                          <a:ea typeface="+mn-ea"/>
                          <a:cs typeface="+mn-cs"/>
                        </a:rPr>
                        <a:t>Unicom</a:t>
                      </a:r>
                      <a:endParaRPr lang="zh-CN" sz="900" b="0" i="0" u="none" strike="noStrike" kern="1200" dirty="0">
                        <a:solidFill>
                          <a:srgbClr val="000000"/>
                        </a:solidFill>
                        <a:effectLst/>
                        <a:latin typeface="+mn-lt"/>
                        <a:ea typeface="+mn-ea"/>
                        <a:cs typeface="+mn-cs"/>
                      </a:endParaRPr>
                    </a:p>
                  </a:txBody>
                  <a:tcPr marL="9525" marR="9525" marT="9525" marB="9525"/>
                </a:tc>
              </a:tr>
            </a:tbl>
          </a:graphicData>
        </a:graphic>
      </p:graphicFrame>
      <p:sp>
        <p:nvSpPr>
          <p:cNvPr id="4" name="TextBox 1">
            <a:extLst>
              <a:ext uri="{FF2B5EF4-FFF2-40B4-BE49-F238E27FC236}">
                <a16:creationId xmlns:a16="http://schemas.microsoft.com/office/drawing/2014/main" xmlns="" id="{BBE1C7FC-C35F-4066-873D-788364516E8F}"/>
              </a:ext>
            </a:extLst>
          </p:cNvPr>
          <p:cNvSpPr txBox="1">
            <a:spLocks noChangeArrowheads="1"/>
          </p:cNvSpPr>
          <p:nvPr/>
        </p:nvSpPr>
        <p:spPr bwMode="auto">
          <a:xfrm>
            <a:off x="114581" y="6080860"/>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defTabSz="1219170"/>
            <a:r>
              <a:rPr lang="en-GB" altLang="en-US" sz="1333" dirty="0">
                <a:solidFill>
                  <a:prstClr val="black"/>
                </a:solidFill>
                <a:ea typeface="MS PGothic" panose="020B0600070205080204" pitchFamily="34" charset="-128"/>
                <a:cs typeface="+mn-cs"/>
              </a:rPr>
              <a:t>For more information, see the full Work Plan at: </a:t>
            </a:r>
            <a:r>
              <a:rPr lang="en-GB" altLang="en-US" sz="1333" dirty="0">
                <a:solidFill>
                  <a:prstClr val="black"/>
                </a:solidFill>
                <a:ea typeface="MS PGothic" panose="020B0600070205080204" pitchFamily="34" charset="-128"/>
                <a:cs typeface="+mn-cs"/>
                <a:hlinkClick r:id="rId2"/>
              </a:rPr>
              <a:t>ftp://ftp.3gpp.org/information/WorkPlan</a:t>
            </a:r>
            <a:endParaRPr lang="en-GB" altLang="en-US" sz="1333" dirty="0">
              <a:solidFill>
                <a:prstClr val="black"/>
              </a:solidFill>
              <a:ea typeface="MS PGothic" panose="020B0600070205080204" pitchFamily="34" charset="-128"/>
              <a:cs typeface="+mn-cs"/>
            </a:endParaRPr>
          </a:p>
        </p:txBody>
      </p:sp>
    </p:spTree>
    <p:extLst>
      <p:ext uri="{BB962C8B-B14F-4D97-AF65-F5344CB8AC3E}">
        <p14:creationId xmlns:p14="http://schemas.microsoft.com/office/powerpoint/2010/main" val="2109495789"/>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a:t>
            </a:r>
            <a:r>
              <a:rPr lang="en-US" altLang="zh-CN" sz="2800" dirty="0" smtClean="0"/>
              <a:t>(1/4)</a:t>
            </a:r>
            <a:r>
              <a:rPr lang="sv-SE" altLang="zh-CN" sz="2800" dirty="0"/>
              <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920951699"/>
              </p:ext>
            </p:extLst>
          </p:nvPr>
        </p:nvGraphicFramePr>
        <p:xfrm>
          <a:off x="194694" y="1068257"/>
          <a:ext cx="11747157" cy="2075434"/>
        </p:xfrm>
        <a:graphic>
          <a:graphicData uri="http://schemas.openxmlformats.org/drawingml/2006/table">
            <a:tbl>
              <a:tblPr firstRow="1" firstCol="1" bandRow="1">
                <a:tableStyleId>{F5AB1C69-6EDB-4FF4-983F-18BD219EF322}</a:tableStyleId>
              </a:tblPr>
              <a:tblGrid>
                <a:gridCol w="595015"/>
                <a:gridCol w="2309322"/>
                <a:gridCol w="628831"/>
                <a:gridCol w="551964"/>
                <a:gridCol w="305147"/>
                <a:gridCol w="733463"/>
                <a:gridCol w="479249"/>
                <a:gridCol w="583660"/>
                <a:gridCol w="992647"/>
                <a:gridCol w="991788"/>
                <a:gridCol w="914905"/>
                <a:gridCol w="914905"/>
                <a:gridCol w="914905"/>
                <a:gridCol w="831356"/>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478865">
                <a:tc>
                  <a:txBody>
                    <a:bodyPr/>
                    <a:lstStyle/>
                    <a:p>
                      <a:pPr algn="l" fontAlgn="t"/>
                      <a:r>
                        <a:rPr lang="en-US" sz="1200" b="0" i="0" u="none" strike="noStrike" dirty="0">
                          <a:solidFill>
                            <a:srgbClr val="000000"/>
                          </a:solidFill>
                          <a:effectLst/>
                          <a:latin typeface="+mn-lt"/>
                        </a:rPr>
                        <a:t>910031</a:t>
                      </a:r>
                    </a:p>
                  </a:txBody>
                  <a:tcPr marL="6350" marR="6350" marT="6350" marB="0"/>
                </a:tc>
                <a:tc>
                  <a:txBody>
                    <a:bodyPr/>
                    <a:lstStyle/>
                    <a:p>
                      <a:pPr algn="l" fontAlgn="t"/>
                      <a:r>
                        <a:rPr lang="en-US" sz="1200" b="0" i="0" u="none" strike="noStrike" dirty="0">
                          <a:solidFill>
                            <a:schemeClr val="tx1"/>
                          </a:solidFill>
                          <a:effectLst/>
                          <a:latin typeface="+mn-lt"/>
                        </a:rPr>
                        <a:t>Study on Enhancement of service-based management architecture </a:t>
                      </a:r>
                    </a:p>
                  </a:txBody>
                  <a:tcPr marL="6350" marR="6350" marT="6350" marB="0"/>
                </a:tc>
                <a:tc>
                  <a:txBody>
                    <a:bodyPr/>
                    <a:lstStyle/>
                    <a:p>
                      <a:pPr algn="l" fontAlgn="t"/>
                      <a:r>
                        <a:rPr lang="en-US" sz="1200" b="0" i="0" u="none" strike="noStrike">
                          <a:solidFill>
                            <a:srgbClr val="000000"/>
                          </a:solidFill>
                          <a:effectLst/>
                          <a:latin typeface="+mn-lt"/>
                        </a:rPr>
                        <a:t>FS_eSBMA</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a:solidFill>
                            <a:srgbClr val="000000"/>
                          </a:solidFill>
                          <a:effectLst/>
                          <a:latin typeface="+mn-lt"/>
                          <a:ea typeface="+mn-ea"/>
                          <a:cs typeface="Arial" panose="020B0604020202020204" pitchFamily="34" charset="0"/>
                        </a:rPr>
                        <a:t>SA#97(Sep 2022</a:t>
                      </a:r>
                      <a:r>
                        <a:rPr lang="en-US" altLang="zh-CN" sz="1200" kern="1200" dirty="0" smtClean="0">
                          <a:solidFill>
                            <a:srgbClr val="000000"/>
                          </a:solidFill>
                          <a:effectLst/>
                          <a:latin typeface="+mn-lt"/>
                          <a:ea typeface="+mn-ea"/>
                          <a:cs typeface="Arial" panose="020B0604020202020204" pitchFamily="34" charset="0"/>
                        </a:rPr>
                        <a:t>)-&gt;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b="1" kern="1200" dirty="0" smtClean="0">
                          <a:solidFill>
                            <a:srgbClr val="0000FF"/>
                          </a:solidFill>
                          <a:effectLst/>
                          <a:latin typeface="+mn-lt"/>
                          <a:ea typeface="+mn-ea"/>
                          <a:cs typeface="Arial" panose="020B0604020202020204" pitchFamily="34" charset="0"/>
                        </a:rPr>
                        <a:t>SA#99(Mar 2023)</a:t>
                      </a:r>
                      <a:endParaRPr lang="zh-CN" sz="12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a:solidFill>
                            <a:srgbClr val="000000"/>
                          </a:solidFill>
                          <a:effectLst/>
                          <a:latin typeface="+mn-lt"/>
                        </a:rPr>
                        <a:t>60%</a:t>
                      </a:r>
                    </a:p>
                  </a:txBody>
                  <a:tcPr marL="6350" marR="6350" marT="6350" marB="0"/>
                </a:tc>
                <a:tc>
                  <a:txBody>
                    <a:bodyPr/>
                    <a:lstStyle/>
                    <a:p>
                      <a:pPr algn="ctr">
                        <a:lnSpc>
                          <a:spcPct val="107000"/>
                        </a:lnSpc>
                        <a:spcAft>
                          <a:spcPts val="800"/>
                        </a:spcAft>
                      </a:pPr>
                      <a:r>
                        <a:rPr lang="en-GB" sz="1200" b="0" i="0" u="none" strike="noStrike" kern="1200" dirty="0" smtClean="0">
                          <a:solidFill>
                            <a:srgbClr val="0000FF"/>
                          </a:solidFill>
                          <a:effectLst/>
                          <a:latin typeface="+mn-lt"/>
                          <a:ea typeface="+mn-ea"/>
                          <a:cs typeface="+mn-cs"/>
                        </a:rPr>
                        <a:t>75%</a:t>
                      </a:r>
                      <a:endParaRPr lang="en-GB" sz="12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a:solidFill>
                            <a:srgbClr val="000000"/>
                          </a:solidFill>
                          <a:effectLst/>
                          <a:latin typeface="+mn-lt"/>
                          <a:ea typeface="+mn-ea"/>
                          <a:cs typeface="Arial" panose="020B0604020202020204" pitchFamily="34" charset="0"/>
                        </a:rPr>
                        <a:t>45-&gt;50-</a:t>
                      </a:r>
                      <a:r>
                        <a:rPr lang="en-US" altLang="zh-CN" sz="1200" kern="1200" dirty="0" smtClean="0">
                          <a:solidFill>
                            <a:srgbClr val="000000"/>
                          </a:solidFill>
                          <a:effectLst/>
                          <a:latin typeface="+mn-lt"/>
                          <a:ea typeface="+mn-ea"/>
                          <a:cs typeface="Arial" panose="020B0604020202020204" pitchFamily="34" charset="0"/>
                        </a:rPr>
                        <a:t>&gt;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Arial" panose="020B0604020202020204" pitchFamily="34" charset="0"/>
                        </a:rPr>
                        <a:t>60-</a:t>
                      </a:r>
                      <a:r>
                        <a:rPr lang="en-US" altLang="zh-CN" sz="1200" kern="1200">
                          <a:solidFill>
                            <a:srgbClr val="000000"/>
                          </a:solidFill>
                          <a:effectLst/>
                          <a:latin typeface="+mn-lt"/>
                          <a:ea typeface="宋体" panose="02010600030101010101" pitchFamily="2" charset="-122"/>
                          <a:cs typeface="Arial" panose="020B0604020202020204" pitchFamily="34" charset="0"/>
                        </a:rPr>
                        <a:t>&gt;</a:t>
                      </a:r>
                      <a:r>
                        <a:rPr lang="en-US" altLang="zh-CN" sz="1200" kern="1200" smtClean="0">
                          <a:solidFill>
                            <a:srgbClr val="000000"/>
                          </a:solidFill>
                          <a:effectLst/>
                          <a:latin typeface="+mn-lt"/>
                          <a:ea typeface="宋体" panose="02010600030101010101" pitchFamily="2" charset="-122"/>
                          <a:cs typeface="Arial" panose="020B0604020202020204" pitchFamily="34" charset="0"/>
                        </a:rPr>
                        <a:t>65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smtClean="0">
                          <a:solidFill>
                            <a:srgbClr val="000000"/>
                          </a:solidFill>
                          <a:effectLst/>
                          <a:latin typeface="+mn-lt"/>
                          <a:ea typeface="宋体" panose="02010600030101010101" pitchFamily="2" charset="-122"/>
                          <a:cs typeface="Arial" panose="020B0604020202020204" pitchFamily="34" charset="0"/>
                        </a:rPr>
                        <a:t>-&gt;</a:t>
                      </a:r>
                      <a:r>
                        <a:rPr lang="en-US" altLang="zh-CN" sz="1200" kern="1200" dirty="0" smtClean="0">
                          <a:solidFill>
                            <a:srgbClr val="000000"/>
                          </a:solidFill>
                          <a:effectLst/>
                          <a:latin typeface="+mn-lt"/>
                          <a:ea typeface="宋体" panose="02010600030101010101" pitchFamily="2" charset="-122"/>
                          <a:cs typeface="Arial" panose="020B0604020202020204" pitchFamily="34" charset="0"/>
                        </a:rPr>
                        <a:t>75%</a:t>
                      </a:r>
                      <a:endParaRPr lang="zh-CN" sz="12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indent="0" algn="l" defTabSz="1219170" rtl="0" eaLnBrk="1" fontAlgn="t" latinLnBrk="0" hangingPunct="1">
                        <a:lnSpc>
                          <a:spcPct val="150000"/>
                        </a:lnSpc>
                        <a:spcAft>
                          <a:spcPts val="0"/>
                        </a:spcAft>
                      </a:pPr>
                      <a:r>
                        <a:rPr lang="en-US" altLang="zh-CN" sz="1200" b="0" i="0" u="none" strike="noStrike" kern="1200" dirty="0" smtClean="0">
                          <a:solidFill>
                            <a:srgbClr val="000000"/>
                          </a:solidFill>
                          <a:effectLst/>
                          <a:latin typeface="+mn-lt"/>
                          <a:ea typeface="+mn-ea"/>
                          <a:cs typeface="+mn-cs"/>
                        </a:rPr>
                        <a:t>SP-211451</a:t>
                      </a:r>
                      <a:endParaRPr lang="en-US" altLang="zh-CN" sz="1200" b="0" i="0" u="none" strike="noStrike" kern="1200" dirty="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1200" b="0" i="0" u="none" strike="noStrike" kern="1200" dirty="0">
                          <a:solidFill>
                            <a:srgbClr val="000000"/>
                          </a:solidFill>
                          <a:effectLst/>
                          <a:latin typeface="+mn-lt"/>
                          <a:ea typeface="+mn-ea"/>
                          <a:cs typeface="+mn-cs"/>
                        </a:rPr>
                        <a:t>28.925</a:t>
                      </a:r>
                      <a:endParaRPr lang="en-US"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200" b="0" i="0" u="none" strike="noStrike" kern="1200" dirty="0">
                          <a:solidFill>
                            <a:srgbClr val="000000"/>
                          </a:solidFill>
                          <a:effectLst/>
                          <a:latin typeface="+mn-lt"/>
                          <a:ea typeface="+mn-ea"/>
                          <a:cs typeface="+mn-cs"/>
                        </a:rPr>
                        <a:t>Huawei, Ericsson</a:t>
                      </a:r>
                      <a:endParaRPr lang="en-US" sz="12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1200" b="0" i="0" u="none" strike="noStrike" dirty="0">
                          <a:solidFill>
                            <a:srgbClr val="000000"/>
                          </a:solidFill>
                          <a:effectLst/>
                          <a:latin typeface="+mn-lt"/>
                        </a:rPr>
                        <a:t>950027</a:t>
                      </a:r>
                    </a:p>
                  </a:txBody>
                  <a:tcPr marL="6350" marR="6350" marT="6350" marB="0"/>
                </a:tc>
                <a:tc>
                  <a:txBody>
                    <a:bodyPr/>
                    <a:lstStyle/>
                    <a:p>
                      <a:pPr algn="l" fontAlgn="t"/>
                      <a:r>
                        <a:rPr lang="en-US" sz="1200" b="0" i="0" u="none" strike="noStrike" dirty="0">
                          <a:solidFill>
                            <a:schemeClr val="tx1"/>
                          </a:solidFill>
                          <a:effectLst/>
                          <a:latin typeface="+mn-lt"/>
                        </a:rPr>
                        <a:t>Study on Basic SBMA enabler enhancements </a:t>
                      </a:r>
                    </a:p>
                  </a:txBody>
                  <a:tcPr marL="6350" marR="6350" marT="6350" marB="0"/>
                </a:tc>
                <a:tc>
                  <a:txBody>
                    <a:bodyPr/>
                    <a:lstStyle/>
                    <a:p>
                      <a:pPr algn="l" fontAlgn="t"/>
                      <a:r>
                        <a:rPr lang="en-US" sz="1200" b="0" i="0" u="none" strike="noStrike" dirty="0" err="1">
                          <a:solidFill>
                            <a:srgbClr val="000000"/>
                          </a:solidFill>
                          <a:effectLst/>
                          <a:latin typeface="+mn-lt"/>
                        </a:rPr>
                        <a:t>FS_eSBMAe</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200" kern="1200" dirty="0">
                          <a:solidFill>
                            <a:srgbClr val="000000"/>
                          </a:solidFill>
                          <a:effectLst/>
                          <a:latin typeface="+mn-lt"/>
                          <a:ea typeface="+mn-ea"/>
                          <a:cs typeface="Arial" panose="020B0604020202020204" pitchFamily="34" charset="0"/>
                        </a:rPr>
                        <a:t>SA#98(Dec 2022)</a:t>
                      </a:r>
                      <a:endParaRPr lang="zh-CN" sz="12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10%</a:t>
                      </a:r>
                    </a:p>
                  </a:txBody>
                  <a:tcPr marL="6350" marR="6350" marT="6350" marB="0"/>
                </a:tc>
                <a:tc>
                  <a:txBody>
                    <a:bodyPr/>
                    <a:lstStyle/>
                    <a:p>
                      <a:pPr marL="0" indent="0" algn="ctr" defTabSz="914296" rtl="0" eaLnBrk="1" latinLnBrk="0" hangingPunct="1">
                        <a:lnSpc>
                          <a:spcPct val="107000"/>
                        </a:lnSpc>
                        <a:spcAft>
                          <a:spcPts val="800"/>
                        </a:spcAft>
                      </a:pPr>
                      <a:r>
                        <a:rPr lang="en-GB" sz="1200" kern="1200" dirty="0" smtClean="0">
                          <a:solidFill>
                            <a:srgbClr val="0000FF"/>
                          </a:solidFill>
                          <a:latin typeface="+mn-lt"/>
                          <a:ea typeface="+mn-ea"/>
                          <a:cs typeface="+mn-cs"/>
                        </a:rPr>
                        <a:t>25</a:t>
                      </a:r>
                      <a:r>
                        <a:rPr lang="en-GB" sz="1200" kern="1200" dirty="0">
                          <a:solidFill>
                            <a:srgbClr val="0000FF"/>
                          </a:solidFill>
                          <a:latin typeface="+mn-lt"/>
                          <a:ea typeface="+mn-ea"/>
                          <a:cs typeface="+mn-cs"/>
                        </a:rPr>
                        <a:t>%</a:t>
                      </a:r>
                    </a:p>
                  </a:txBody>
                  <a:tcPr marL="36002" marR="36002" marT="0" marB="0"/>
                </a:tc>
                <a:tc>
                  <a:txBody>
                    <a:bodyPr/>
                    <a:lstStyle/>
                    <a:p>
                      <a:pPr marL="0" algn="l" defTabSz="914296" rtl="0" eaLnBrk="1" latinLnBrk="0" hangingPunct="1">
                        <a:lnSpc>
                          <a:spcPct val="107000"/>
                        </a:lnSpc>
                        <a:spcAft>
                          <a:spcPts val="800"/>
                        </a:spcAft>
                      </a:pPr>
                      <a:endParaRPr lang="en-GB" sz="1200" kern="1200" dirty="0">
                        <a:solidFill>
                          <a:srgbClr val="0000FF"/>
                        </a:solidFill>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a:solidFill>
                            <a:srgbClr val="000000"/>
                          </a:solidFill>
                          <a:effectLst/>
                          <a:latin typeface="+mn-lt"/>
                          <a:ea typeface="+mn-ea"/>
                          <a:cs typeface="Arial" panose="020B0604020202020204" pitchFamily="34" charset="0"/>
                        </a:rPr>
                        <a:t>0-&gt;5-&gt;10-</a:t>
                      </a:r>
                      <a:r>
                        <a:rPr lang="en-US" altLang="zh-CN" sz="1200" kern="1200" dirty="0">
                          <a:solidFill>
                            <a:srgbClr val="000000"/>
                          </a:solidFill>
                          <a:effectLst/>
                          <a:latin typeface="+mn-lt"/>
                          <a:ea typeface="宋体" panose="02010600030101010101" pitchFamily="2" charset="-122"/>
                          <a:cs typeface="Arial" panose="020B0604020202020204" pitchFamily="34" charset="0"/>
                        </a:rPr>
                        <a:t>&gt;</a:t>
                      </a:r>
                      <a:r>
                        <a:rPr lang="en-US" altLang="zh-CN" sz="1200" kern="1200" dirty="0" smtClean="0">
                          <a:solidFill>
                            <a:srgbClr val="000000"/>
                          </a:solidFill>
                          <a:effectLst/>
                          <a:latin typeface="+mn-lt"/>
                          <a:ea typeface="宋体" panose="02010600030101010101" pitchFamily="2" charset="-122"/>
                          <a:cs typeface="Arial" panose="020B0604020202020204" pitchFamily="34" charset="0"/>
                        </a:rPr>
                        <a:t>15-&gt;25 </a:t>
                      </a:r>
                      <a:r>
                        <a:rPr lang="en-US" altLang="zh-CN" sz="1200" kern="1200" dirty="0">
                          <a:solidFill>
                            <a:srgbClr val="000000"/>
                          </a:solidFill>
                          <a:effectLst/>
                          <a:latin typeface="+mn-lt"/>
                          <a:ea typeface="宋体" panose="02010600030101010101" pitchFamily="2" charset="-122"/>
                          <a:cs typeface="Arial" panose="020B0604020202020204" pitchFamily="34" charset="0"/>
                        </a:rPr>
                        <a:t>%</a:t>
                      </a:r>
                      <a:endParaRPr lang="zh-CN" sz="12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1200" b="0" i="0" u="none" strike="noStrike" kern="1200" dirty="0" smtClean="0">
                          <a:solidFill>
                            <a:srgbClr val="000000"/>
                          </a:solidFill>
                          <a:effectLst/>
                          <a:latin typeface="+mn-lt"/>
                          <a:ea typeface="+mn-ea"/>
                          <a:cs typeface="+mn-cs"/>
                        </a:rPr>
                        <a:t>SP-220145</a:t>
                      </a: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1200" b="0" i="0" u="none" strike="noStrike" kern="1200" dirty="0">
                          <a:solidFill>
                            <a:srgbClr val="000000"/>
                          </a:solidFill>
                          <a:effectLst/>
                          <a:latin typeface="+mn-lt"/>
                          <a:ea typeface="+mn-ea"/>
                          <a:cs typeface="+mn-cs"/>
                        </a:rPr>
                        <a:t>28.831</a:t>
                      </a:r>
                      <a:endParaRPr lang="en-US"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200" b="0" i="0" u="none" strike="noStrike" kern="1200" dirty="0">
                          <a:solidFill>
                            <a:srgbClr val="000000"/>
                          </a:solidFill>
                          <a:effectLst/>
                          <a:latin typeface="+mn-lt"/>
                          <a:ea typeface="+mn-ea"/>
                          <a:cs typeface="+mn-cs"/>
                        </a:rPr>
                        <a:t>Nokia</a:t>
                      </a:r>
                      <a:endParaRPr lang="en-US" sz="1200" b="0" i="0" u="none" strike="noStrike" kern="1200" dirty="0">
                        <a:solidFill>
                          <a:srgbClr val="000000"/>
                        </a:solidFill>
                        <a:effectLst/>
                        <a:latin typeface="+mn-lt"/>
                        <a:ea typeface="+mn-ea"/>
                        <a:cs typeface="+mn-cs"/>
                      </a:endParaRPr>
                    </a:p>
                  </a:txBody>
                  <a:tcPr marL="9525" marR="9525" marT="9525" marB="9525"/>
                </a:tc>
              </a:tr>
            </a:tbl>
          </a:graphicData>
        </a:graphic>
      </p:graphicFrame>
      <p:sp>
        <p:nvSpPr>
          <p:cNvPr id="6" name="Content Placeholder 7">
            <a:extLst>
              <a:ext uri="{FF2B5EF4-FFF2-40B4-BE49-F238E27FC236}">
                <a16:creationId xmlns:a16="http://schemas.microsoft.com/office/drawing/2014/main" xmlns="" id="{B4F8F5CC-9B36-4C4A-96C2-095377087992}"/>
              </a:ext>
            </a:extLst>
          </p:cNvPr>
          <p:cNvSpPr txBox="1">
            <a:spLocks/>
          </p:cNvSpPr>
          <p:nvPr/>
        </p:nvSpPr>
        <p:spPr>
          <a:xfrm>
            <a:off x="327929" y="3182741"/>
            <a:ext cx="5353166" cy="323541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smtClean="0">
                <a:solidFill>
                  <a:srgbClr val="0000FF"/>
                </a:solidFill>
              </a:rPr>
              <a:t>FS_eSBMA</a:t>
            </a:r>
            <a:r>
              <a:rPr lang="zh-CN" altLang="en-US" sz="1400" b="1" kern="0" dirty="0" smtClean="0">
                <a:solidFill>
                  <a:srgbClr val="0000FF"/>
                </a:solidFill>
              </a:rPr>
              <a:t>：</a:t>
            </a:r>
            <a:endParaRPr lang="de-DE" altLang="de-DE" sz="1400" b="1" kern="0" dirty="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smtClean="0">
                <a:solidFill>
                  <a:prstClr val="black"/>
                </a:solidFill>
              </a:rPr>
              <a:t>since SA5#144e:</a:t>
            </a:r>
            <a:endParaRPr lang="de-DE" altLang="de-DE" sz="1600" kern="0" dirty="0">
              <a:solidFill>
                <a:prstClr val="black"/>
              </a:solidFill>
            </a:endParaRPr>
          </a:p>
          <a:p>
            <a:pPr marL="855123" lvl="1" indent="-455073" defTabSz="1219170">
              <a:spcBef>
                <a:spcPts val="0"/>
              </a:spcBef>
              <a:spcAft>
                <a:spcPts val="0"/>
              </a:spcAft>
              <a:defRPr/>
            </a:pPr>
            <a:r>
              <a:rPr lang="en-US" altLang="de-DE" sz="1400" kern="0" dirty="0">
                <a:solidFill>
                  <a:prstClr val="black"/>
                </a:solidFill>
              </a:rPr>
              <a:t>Some solutions for Generic NRM, Generic RAN NRM, supporting management of 5G SA and NSA scenarios are approved.</a:t>
            </a:r>
          </a:p>
          <a:p>
            <a:pPr marL="855123" lvl="1" indent="-455073" defTabSz="1219170">
              <a:spcBef>
                <a:spcPts val="0"/>
              </a:spcBef>
              <a:spcAft>
                <a:spcPts val="0"/>
              </a:spcAft>
              <a:defRPr/>
            </a:pPr>
            <a:r>
              <a:rPr lang="en-US" altLang="de-DE" sz="1400" kern="0" dirty="0">
                <a:solidFill>
                  <a:prstClr val="black"/>
                </a:solidFill>
              </a:rPr>
              <a:t>Description on </a:t>
            </a:r>
            <a:r>
              <a:rPr lang="en-US" altLang="de-DE" sz="1400" kern="0" dirty="0" err="1">
                <a:solidFill>
                  <a:prstClr val="black"/>
                </a:solidFill>
              </a:rPr>
              <a:t>MnFs</a:t>
            </a:r>
            <a:r>
              <a:rPr lang="en-US" altLang="de-DE" sz="1400" kern="0" dirty="0">
                <a:solidFill>
                  <a:prstClr val="black"/>
                </a:solidFill>
              </a:rPr>
              <a:t> to be managed is approved. </a:t>
            </a:r>
            <a:endParaRPr lang="de-DE" altLang="de-DE" sz="14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r>
              <a:rPr lang="en-US" altLang="zh-CN" sz="1600" kern="0" dirty="0" smtClean="0">
                <a:solidFill>
                  <a:prstClr val="black"/>
                </a:solidFill>
              </a:rPr>
              <a:t>:</a:t>
            </a:r>
          </a:p>
          <a:p>
            <a:pPr marL="855123" lvl="1" indent="-455073" defTabSz="1219170">
              <a:spcBef>
                <a:spcPts val="0"/>
              </a:spcBef>
              <a:spcAft>
                <a:spcPts val="0"/>
              </a:spcAft>
              <a:defRPr/>
            </a:pPr>
            <a:r>
              <a:rPr lang="en-US" altLang="zh-CN" sz="1400" kern="0" dirty="0">
                <a:solidFill>
                  <a:prstClr val="black"/>
                </a:solidFill>
              </a:rPr>
              <a:t>Not identified</a:t>
            </a:r>
            <a:endParaRPr lang="de-DE" altLang="zh-CN" sz="1400" kern="0" dirty="0">
              <a:solidFill>
                <a:prstClr val="black"/>
              </a:solidFill>
            </a:endParaRPr>
          </a:p>
          <a:p>
            <a:pPr marL="455073" indent="-455073" defTabSz="1219170">
              <a:spcBef>
                <a:spcPts val="0"/>
              </a:spcBef>
              <a:spcAft>
                <a:spcPts val="0"/>
              </a:spcAft>
              <a:defRPr/>
            </a:pPr>
            <a:r>
              <a:rPr lang="de-DE" altLang="zh-CN" sz="1600" kern="0" dirty="0" smtClean="0">
                <a:solidFill>
                  <a:prstClr val="black"/>
                </a:solidFill>
              </a:rPr>
              <a:t>Next </a:t>
            </a:r>
            <a:r>
              <a:rPr lang="de-DE" altLang="zh-CN" sz="1600" kern="0" dirty="0">
                <a:solidFill>
                  <a:prstClr val="black"/>
                </a:solidFill>
              </a:rPr>
              <a:t>steps:</a:t>
            </a:r>
          </a:p>
          <a:p>
            <a:pPr marL="855123" lvl="1" indent="-455073" defTabSz="1219170">
              <a:spcBef>
                <a:spcPts val="0"/>
              </a:spcBef>
              <a:spcAft>
                <a:spcPts val="0"/>
              </a:spcAft>
              <a:defRPr/>
            </a:pPr>
            <a:r>
              <a:rPr lang="en-US" altLang="zh-CN" sz="1400" kern="0" dirty="0">
                <a:solidFill>
                  <a:prstClr val="black"/>
                </a:solidFill>
              </a:rPr>
              <a:t>Continue work on managing Management Functions. </a:t>
            </a:r>
          </a:p>
        </p:txBody>
      </p:sp>
      <p:sp>
        <p:nvSpPr>
          <p:cNvPr id="7" name="Content Placeholder 7">
            <a:extLst>
              <a:ext uri="{FF2B5EF4-FFF2-40B4-BE49-F238E27FC236}">
                <a16:creationId xmlns:a16="http://schemas.microsoft.com/office/drawing/2014/main" xmlns="" id="{B4F8F5CC-9B36-4C4A-96C2-095377087992}"/>
              </a:ext>
            </a:extLst>
          </p:cNvPr>
          <p:cNvSpPr txBox="1">
            <a:spLocks/>
          </p:cNvSpPr>
          <p:nvPr/>
        </p:nvSpPr>
        <p:spPr>
          <a:xfrm>
            <a:off x="6307172" y="3215692"/>
            <a:ext cx="5634679" cy="2919101"/>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smtClean="0">
                <a:solidFill>
                  <a:srgbClr val="0000FF"/>
                </a:solidFill>
              </a:rPr>
              <a:t>FS_eSBMAe</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400" kern="0" dirty="0" smtClean="0">
                <a:solidFill>
                  <a:prstClr val="black"/>
                </a:solidFill>
                <a:latin typeface="Calibri"/>
              </a:rPr>
              <a:t>Progress since SA5#144e:</a:t>
            </a:r>
            <a:endParaRPr lang="de-DE" altLang="de-DE" sz="1400" kern="0" dirty="0">
              <a:solidFill>
                <a:prstClr val="black"/>
              </a:solidFill>
              <a:latin typeface="Calibri"/>
            </a:endParaRPr>
          </a:p>
          <a:p>
            <a:pPr marL="855123" lvl="1" indent="-455073" defTabSz="1219170">
              <a:spcBef>
                <a:spcPts val="0"/>
              </a:spcBef>
              <a:spcAft>
                <a:spcPts val="0"/>
              </a:spcAft>
              <a:defRPr/>
            </a:pPr>
            <a:r>
              <a:rPr lang="en-US" altLang="zh-CN" sz="1400" kern="0" dirty="0">
                <a:solidFill>
                  <a:prstClr val="black"/>
                </a:solidFill>
              </a:rPr>
              <a:t>The work on targeted notification subscriptions progressed very well. The analysis of XPath as a potential solution was added to the TR, as well as draft possible basic XPath profiles. In addition, clarifications for the definition of “</a:t>
            </a:r>
            <a:r>
              <a:rPr lang="en-US" altLang="zh-CN" sz="1400" kern="0" dirty="0" err="1">
                <a:solidFill>
                  <a:prstClr val="black"/>
                </a:solidFill>
              </a:rPr>
              <a:t>createMOI</a:t>
            </a:r>
            <a:r>
              <a:rPr lang="en-US" altLang="zh-CN" sz="1400" kern="0" dirty="0">
                <a:solidFill>
                  <a:prstClr val="black"/>
                </a:solidFill>
              </a:rPr>
              <a:t>” were agreed.</a:t>
            </a: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855123" lvl="1" indent="-455073" defTabSz="1219170">
              <a:spcBef>
                <a:spcPts val="0"/>
              </a:spcBef>
              <a:spcAft>
                <a:spcPts val="0"/>
              </a:spcAft>
              <a:defRPr/>
            </a:pPr>
            <a:r>
              <a:rPr lang="en-US" sz="1400" kern="0" dirty="0">
                <a:solidFill>
                  <a:prstClr val="black"/>
                </a:solidFill>
              </a:rPr>
              <a:t>No</a:t>
            </a:r>
            <a:r>
              <a:rPr lang="en-US" altLang="zh-CN" sz="1400" kern="0" dirty="0">
                <a:solidFill>
                  <a:prstClr val="black"/>
                </a:solidFill>
              </a:rPr>
              <a:t>ne</a:t>
            </a:r>
            <a:endParaRPr lang="en-US" sz="1400" kern="0" dirty="0">
              <a:solidFill>
                <a:prstClr val="black"/>
              </a:solidFill>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altLang="zh-CN" sz="1400" kern="0" dirty="0">
                <a:solidFill>
                  <a:prstClr val="black"/>
                </a:solidFill>
              </a:rPr>
              <a:t>Continue to work on node selection methods, enhancements of the </a:t>
            </a:r>
            <a:r>
              <a:rPr lang="en-US" altLang="zh-CN" sz="1400" kern="0" dirty="0" err="1">
                <a:solidFill>
                  <a:prstClr val="black"/>
                </a:solidFill>
              </a:rPr>
              <a:t>ProvMnS</a:t>
            </a:r>
            <a:r>
              <a:rPr lang="en-US" altLang="zh-CN" sz="1400" kern="0" dirty="0">
                <a:solidFill>
                  <a:prstClr val="black"/>
                </a:solidFill>
              </a:rPr>
              <a:t>, and methods allowing the </a:t>
            </a:r>
            <a:r>
              <a:rPr lang="en-US" altLang="zh-CN" sz="1400" kern="0" dirty="0" err="1">
                <a:solidFill>
                  <a:prstClr val="black"/>
                </a:solidFill>
              </a:rPr>
              <a:t>MnS</a:t>
            </a:r>
            <a:r>
              <a:rPr lang="en-US" altLang="zh-CN" sz="1400" kern="0" dirty="0">
                <a:solidFill>
                  <a:prstClr val="black"/>
                </a:solidFill>
              </a:rPr>
              <a:t> producer to advertise supported capabilities.</a:t>
            </a:r>
            <a:endParaRPr lang="en-US" sz="1400" kern="0" dirty="0">
              <a:solidFill>
                <a:prstClr val="black"/>
              </a:solidFill>
            </a:endParaRPr>
          </a:p>
        </p:txBody>
      </p:sp>
    </p:spTree>
    <p:extLst>
      <p:ext uri="{BB962C8B-B14F-4D97-AF65-F5344CB8AC3E}">
        <p14:creationId xmlns:p14="http://schemas.microsoft.com/office/powerpoint/2010/main" val="3796462934"/>
      </p:ext>
    </p:extLst>
  </p:cSld>
  <p:clrMapOvr>
    <a:masterClrMapping/>
  </p:clrMapOvr>
  <p:transition spd="slow"/>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a:t>
            </a:r>
            <a:r>
              <a:rPr lang="en-US" altLang="zh-CN" sz="2800" dirty="0" smtClean="0"/>
              <a:t>(2/4)</a:t>
            </a:r>
            <a:r>
              <a:rPr lang="sv-SE" altLang="zh-CN" sz="2800" dirty="0"/>
              <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120229365"/>
              </p:ext>
            </p:extLst>
          </p:nvPr>
        </p:nvGraphicFramePr>
        <p:xfrm>
          <a:off x="186382" y="943566"/>
          <a:ext cx="11747157" cy="1709674"/>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487561"/>
                <a:gridCol w="583660"/>
                <a:gridCol w="984335"/>
                <a:gridCol w="991788"/>
                <a:gridCol w="914905"/>
                <a:gridCol w="914905"/>
                <a:gridCol w="914905"/>
                <a:gridCol w="831356"/>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478865">
                <a:tc>
                  <a:txBody>
                    <a:bodyPr/>
                    <a:lstStyle/>
                    <a:p>
                      <a:pPr algn="l" fontAlgn="t"/>
                      <a:r>
                        <a:rPr lang="en-US" sz="1200" b="0" i="0" u="none" strike="noStrike" dirty="0">
                          <a:solidFill>
                            <a:srgbClr val="000000"/>
                          </a:solidFill>
                          <a:effectLst/>
                          <a:latin typeface="+mn-lt"/>
                        </a:rPr>
                        <a:t>950028</a:t>
                      </a:r>
                    </a:p>
                  </a:txBody>
                  <a:tcPr marL="6350" marR="6350" marT="6350" marB="0"/>
                </a:tc>
                <a:tc>
                  <a:txBody>
                    <a:bodyPr/>
                    <a:lstStyle/>
                    <a:p>
                      <a:pPr algn="l" fontAlgn="t"/>
                      <a:r>
                        <a:rPr lang="en-US" sz="1200" b="0" i="0" u="none" strike="noStrike" dirty="0">
                          <a:solidFill>
                            <a:schemeClr val="tx1"/>
                          </a:solidFill>
                          <a:effectLst/>
                          <a:latin typeface="+mn-lt"/>
                        </a:rPr>
                        <a:t>Study on Management Aspects of URLLC </a:t>
                      </a:r>
                    </a:p>
                  </a:txBody>
                  <a:tcPr marL="6350" marR="6350" marT="6350" marB="0"/>
                </a:tc>
                <a:tc>
                  <a:txBody>
                    <a:bodyPr/>
                    <a:lstStyle/>
                    <a:p>
                      <a:pPr algn="l" fontAlgn="t"/>
                      <a:r>
                        <a:rPr lang="en-US" sz="1200" b="0" i="0" u="none" strike="noStrike" dirty="0" err="1">
                          <a:solidFill>
                            <a:srgbClr val="000000"/>
                          </a:solidFill>
                          <a:effectLst/>
                          <a:latin typeface="+mn-lt"/>
                        </a:rPr>
                        <a:t>FS_URLLC_Mgt</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200" b="0" kern="1200" dirty="0" smtClean="0">
                          <a:solidFill>
                            <a:srgbClr val="000000"/>
                          </a:solidFill>
                          <a:effectLst/>
                          <a:latin typeface="+mn-lt"/>
                          <a:ea typeface="+mn-ea"/>
                          <a:cs typeface="Arial" panose="020B0604020202020204" pitchFamily="34" charset="0"/>
                        </a:rPr>
                        <a:t>SA#99(Mar</a:t>
                      </a:r>
                      <a:r>
                        <a:rPr lang="en-US" altLang="zh-CN" sz="1200" b="0" kern="1200" dirty="0">
                          <a:solidFill>
                            <a:srgbClr val="000000"/>
                          </a:solidFill>
                          <a:effectLst/>
                          <a:latin typeface="+mn-lt"/>
                          <a:ea typeface="+mn-ea"/>
                          <a:cs typeface="Arial" panose="020B0604020202020204" pitchFamily="34" charset="0"/>
                        </a:rPr>
                        <a:t>. 2023)</a:t>
                      </a:r>
                      <a:endParaRPr lang="en-US" sz="12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a:solidFill>
                            <a:srgbClr val="000000"/>
                          </a:solidFill>
                          <a:effectLst/>
                          <a:latin typeface="+mn-lt"/>
                        </a:rPr>
                        <a:t>15%</a:t>
                      </a:r>
                    </a:p>
                  </a:txBody>
                  <a:tcPr marL="6350" marR="6350" marT="6350" marB="0"/>
                </a:tc>
                <a:tc>
                  <a:txBody>
                    <a:bodyPr/>
                    <a:lstStyle/>
                    <a:p>
                      <a:pPr algn="ctr">
                        <a:lnSpc>
                          <a:spcPct val="107000"/>
                        </a:lnSpc>
                        <a:spcAft>
                          <a:spcPts val="800"/>
                        </a:spcAft>
                      </a:pPr>
                      <a:r>
                        <a:rPr lang="en-GB" sz="1200" b="0" i="0" u="none" strike="noStrike" kern="1200" dirty="0">
                          <a:solidFill>
                            <a:srgbClr val="0000FF"/>
                          </a:solidFill>
                          <a:effectLst/>
                          <a:latin typeface="+mn-lt"/>
                          <a:ea typeface="+mn-ea"/>
                          <a:cs typeface="+mn-cs"/>
                        </a:rPr>
                        <a:t>40%</a:t>
                      </a: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a:solidFill>
                            <a:srgbClr val="000000"/>
                          </a:solidFill>
                          <a:effectLst/>
                          <a:latin typeface="+mn-lt"/>
                          <a:ea typeface="+mn-ea"/>
                          <a:cs typeface="Arial" panose="020B0604020202020204" pitchFamily="34" charset="0"/>
                        </a:rPr>
                        <a:t>0-&gt;10-&gt;15-</a:t>
                      </a:r>
                      <a:r>
                        <a:rPr lang="en-US" altLang="zh-CN" sz="1200" kern="1200" dirty="0">
                          <a:solidFill>
                            <a:srgbClr val="000000"/>
                          </a:solidFill>
                          <a:effectLst/>
                          <a:latin typeface="+mn-lt"/>
                          <a:ea typeface="宋体" panose="02010600030101010101" pitchFamily="2" charset="-122"/>
                          <a:cs typeface="Arial" panose="020B0604020202020204" pitchFamily="34" charset="0"/>
                        </a:rPr>
                        <a:t>&gt;</a:t>
                      </a:r>
                      <a:r>
                        <a:rPr lang="en-US" altLang="zh-CN" sz="1200" kern="1200" dirty="0" smtClean="0">
                          <a:solidFill>
                            <a:srgbClr val="000000"/>
                          </a:solidFill>
                          <a:effectLst/>
                          <a:latin typeface="+mn-lt"/>
                          <a:ea typeface="宋体" panose="02010600030101010101" pitchFamily="2" charset="-122"/>
                          <a:cs typeface="Arial" panose="020B0604020202020204" pitchFamily="34" charset="0"/>
                        </a:rPr>
                        <a:t>15-&gt;40%</a:t>
                      </a:r>
                      <a:endParaRPr lang="zh-CN" sz="12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1200" b="0" i="0" u="none" strike="noStrike" kern="1200" dirty="0" smtClean="0">
                          <a:solidFill>
                            <a:srgbClr val="000000"/>
                          </a:solidFill>
                          <a:effectLst/>
                          <a:latin typeface="+mn-lt"/>
                          <a:ea typeface="+mn-ea"/>
                          <a:cs typeface="+mn-cs"/>
                        </a:rPr>
                        <a:t>SP-220146</a:t>
                      </a: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1200" b="0" i="0" u="none" strike="noStrike" kern="1200" dirty="0">
                          <a:solidFill>
                            <a:srgbClr val="000000"/>
                          </a:solidFill>
                          <a:effectLst/>
                          <a:latin typeface="+mn-lt"/>
                          <a:ea typeface="+mn-ea"/>
                          <a:cs typeface="+mn-cs"/>
                        </a:rPr>
                        <a:t>28.832</a:t>
                      </a:r>
                      <a:endParaRPr lang="en-US"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200" b="0" i="0" u="none" strike="noStrike" kern="1200" dirty="0" smtClean="0">
                          <a:solidFill>
                            <a:srgbClr val="000000"/>
                          </a:solidFill>
                          <a:effectLst/>
                          <a:latin typeface="+mn-lt"/>
                          <a:ea typeface="+mn-ea"/>
                          <a:cs typeface="+mn-cs"/>
                        </a:rPr>
                        <a:t>China Unicom</a:t>
                      </a:r>
                      <a:endParaRPr lang="en-US" sz="12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1200" b="0" i="0" u="none" strike="noStrike" dirty="0">
                          <a:solidFill>
                            <a:srgbClr val="000000"/>
                          </a:solidFill>
                          <a:effectLst/>
                          <a:latin typeface="+mn-lt"/>
                        </a:rPr>
                        <a:t>950030</a:t>
                      </a:r>
                    </a:p>
                  </a:txBody>
                  <a:tcPr marL="6350" marR="6350" marT="6350" marB="0"/>
                </a:tc>
                <a:tc>
                  <a:txBody>
                    <a:bodyPr/>
                    <a:lstStyle/>
                    <a:p>
                      <a:pPr algn="l" fontAlgn="t"/>
                      <a:r>
                        <a:rPr lang="en-US" sz="1200" b="0" i="0" u="none" strike="noStrike" dirty="0">
                          <a:solidFill>
                            <a:schemeClr val="tx1"/>
                          </a:solidFill>
                          <a:effectLst/>
                          <a:latin typeface="+mn-lt"/>
                        </a:rPr>
                        <a:t>Study on Management Aspect of 5GLAN </a:t>
                      </a:r>
                    </a:p>
                  </a:txBody>
                  <a:tcPr marL="6350" marR="6350" marT="6350" marB="0"/>
                </a:tc>
                <a:tc>
                  <a:txBody>
                    <a:bodyPr/>
                    <a:lstStyle/>
                    <a:p>
                      <a:pPr algn="l" fontAlgn="t"/>
                      <a:r>
                        <a:rPr lang="en-US" sz="1200" b="0" i="0" u="none" strike="noStrike" dirty="0">
                          <a:solidFill>
                            <a:srgbClr val="000000"/>
                          </a:solidFill>
                          <a:effectLst/>
                          <a:latin typeface="+mn-lt"/>
                        </a:rPr>
                        <a:t>FS_5GLAN_Mgt</a:t>
                      </a: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dirty="0">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200" b="0" kern="1200" dirty="0">
                          <a:solidFill>
                            <a:srgbClr val="000000"/>
                          </a:solidFill>
                          <a:effectLst/>
                          <a:latin typeface="+mn-lt"/>
                          <a:ea typeface="+mn-ea"/>
                          <a:cs typeface="Arial" panose="020B0604020202020204" pitchFamily="34" charset="0"/>
                        </a:rPr>
                        <a:t>SA#98(Dec 2022</a:t>
                      </a:r>
                      <a:r>
                        <a:rPr lang="en-US" altLang="zh-CN" sz="1200" b="0" kern="1200" dirty="0" smtClean="0">
                          <a:solidFill>
                            <a:srgbClr val="000000"/>
                          </a:solidFill>
                          <a:effectLst/>
                          <a:latin typeface="+mn-lt"/>
                          <a:ea typeface="+mn-ea"/>
                          <a:cs typeface="Arial" panose="020B0604020202020204" pitchFamily="34" charset="0"/>
                        </a:rPr>
                        <a:t>) </a:t>
                      </a:r>
                      <a:r>
                        <a:rPr lang="en-US" altLang="zh-CN" sz="1200" b="1" kern="1200" dirty="0" smtClean="0">
                          <a:solidFill>
                            <a:srgbClr val="0000FF"/>
                          </a:solidFill>
                          <a:effectLst/>
                          <a:latin typeface="+mn-lt"/>
                          <a:ea typeface="+mn-ea"/>
                          <a:cs typeface="Arial" panose="020B0604020202020204" pitchFamily="34" charset="0"/>
                        </a:rPr>
                        <a:t>-&gt; SA#99 (Mar. 2023)</a:t>
                      </a:r>
                      <a:endParaRPr lang="en-US" sz="12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200" dirty="0">
                          <a:solidFill>
                            <a:srgbClr val="0000FF"/>
                          </a:solidFill>
                          <a:latin typeface="+mn-lt"/>
                        </a:rPr>
                        <a:t>65%</a:t>
                      </a:r>
                    </a:p>
                  </a:txBody>
                  <a:tcPr marL="36002" marR="36002" marT="0" marB="0"/>
                </a:tc>
                <a:tc>
                  <a:txBody>
                    <a:bodyPr/>
                    <a:lstStyle/>
                    <a:p>
                      <a:pPr>
                        <a:lnSpc>
                          <a:spcPct val="107000"/>
                        </a:lnSpc>
                        <a:spcAft>
                          <a:spcPts val="800"/>
                        </a:spcAft>
                      </a:pPr>
                      <a:endParaRPr lang="en-GB" sz="12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altLang="zh-CN" sz="1200" kern="1200" dirty="0" smtClean="0">
                          <a:solidFill>
                            <a:srgbClr val="000000"/>
                          </a:solidFill>
                          <a:effectLst/>
                          <a:latin typeface="+mn-lt"/>
                          <a:ea typeface="宋体" panose="02010600030101010101" pitchFamily="2" charset="-122"/>
                          <a:cs typeface="Arial" panose="020B0604020202020204" pitchFamily="34" charset="0"/>
                        </a:rPr>
                        <a:t>SA2</a:t>
                      </a: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a:solidFill>
                            <a:srgbClr val="000000"/>
                          </a:solidFill>
                          <a:effectLst/>
                          <a:latin typeface="+mn-lt"/>
                          <a:ea typeface="+mn-ea"/>
                          <a:cs typeface="Arial" panose="020B0604020202020204" pitchFamily="34" charset="0"/>
                        </a:rPr>
                        <a:t>0-&gt;10-&gt;</a:t>
                      </a:r>
                      <a:r>
                        <a:rPr lang="en-US" altLang="zh-CN" sz="1200" kern="1200" dirty="0" smtClean="0">
                          <a:solidFill>
                            <a:srgbClr val="000000"/>
                          </a:solidFill>
                          <a:effectLst/>
                          <a:latin typeface="+mn-lt"/>
                          <a:ea typeface="+mn-ea"/>
                          <a:cs typeface="Arial" panose="020B0604020202020204" pitchFamily="34" charset="0"/>
                        </a:rPr>
                        <a:t>25</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200" kern="1200" dirty="0" smtClean="0">
                          <a:solidFill>
                            <a:srgbClr val="000000"/>
                          </a:solidFill>
                          <a:effectLst/>
                          <a:latin typeface="+mn-lt"/>
                          <a:ea typeface="+mn-ea"/>
                          <a:cs typeface="Arial" panose="020B0604020202020204" pitchFamily="34" charset="0"/>
                        </a:rPr>
                        <a:t>-</a:t>
                      </a:r>
                      <a:r>
                        <a:rPr lang="en-US" altLang="zh-CN" sz="1200" kern="1200" dirty="0" smtClean="0">
                          <a:solidFill>
                            <a:srgbClr val="000000"/>
                          </a:solidFill>
                          <a:effectLst/>
                          <a:latin typeface="+mn-lt"/>
                          <a:ea typeface="宋体" panose="02010600030101010101" pitchFamily="2" charset="-122"/>
                          <a:cs typeface="Arial" panose="020B0604020202020204" pitchFamily="34" charset="0"/>
                        </a:rPr>
                        <a:t>&gt;45-&gt;65%</a:t>
                      </a:r>
                      <a:endParaRPr lang="zh-CN" sz="12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07000"/>
                        </a:lnSpc>
                        <a:spcBef>
                          <a:spcPts val="0"/>
                        </a:spcBef>
                        <a:spcAft>
                          <a:spcPts val="800"/>
                        </a:spcAft>
                        <a:buClrTx/>
                        <a:buSzTx/>
                        <a:buFontTx/>
                        <a:buNone/>
                        <a:tabLst/>
                        <a:defRPr/>
                      </a:pPr>
                      <a:r>
                        <a:rPr lang="en-US" altLang="zh-CN" sz="1200" b="0" i="0" u="none" strike="noStrike" kern="1200" dirty="0" smtClean="0">
                          <a:solidFill>
                            <a:srgbClr val="000000"/>
                          </a:solidFill>
                          <a:effectLst/>
                          <a:latin typeface="+mn-lt"/>
                          <a:ea typeface="+mn-ea"/>
                          <a:cs typeface="+mn-cs"/>
                        </a:rPr>
                        <a:t>SP-220324</a:t>
                      </a: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sz="1200" b="0" i="0" u="none" strike="noStrike" kern="1200" dirty="0">
                          <a:solidFill>
                            <a:srgbClr val="000000"/>
                          </a:solidFill>
                          <a:effectLst/>
                          <a:latin typeface="+mn-lt"/>
                          <a:ea typeface="+mn-ea"/>
                          <a:cs typeface="+mn-cs"/>
                        </a:rPr>
                        <a:t>28.833</a:t>
                      </a:r>
                      <a:endParaRPr lang="en-US"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200" b="0" i="0" u="none" strike="noStrike" kern="1200" dirty="0">
                          <a:solidFill>
                            <a:srgbClr val="000000"/>
                          </a:solidFill>
                          <a:effectLst/>
                          <a:latin typeface="+mn-lt"/>
                          <a:ea typeface="+mn-ea"/>
                          <a:cs typeface="+mn-cs"/>
                        </a:rPr>
                        <a:t>China Mobile</a:t>
                      </a:r>
                      <a:endParaRPr lang="en-US" sz="1200" b="0" i="0" u="none" strike="noStrike" kern="1200" dirty="0">
                        <a:solidFill>
                          <a:srgbClr val="000000"/>
                        </a:solidFill>
                        <a:effectLst/>
                        <a:latin typeface="+mn-lt"/>
                        <a:ea typeface="+mn-ea"/>
                        <a:cs typeface="+mn-cs"/>
                      </a:endParaRPr>
                    </a:p>
                  </a:txBody>
                  <a:tcPr marL="9525" marR="9525" marT="9525" marB="9525"/>
                </a:tc>
              </a:tr>
            </a:tbl>
          </a:graphicData>
        </a:graphic>
      </p:graphicFrame>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265114" y="2718477"/>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smtClean="0">
                <a:solidFill>
                  <a:srgbClr val="0000FF"/>
                </a:solidFill>
              </a:rPr>
              <a:t>FS_URLLC_Mgt</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2000" kern="0" dirty="0">
                <a:solidFill>
                  <a:prstClr val="black"/>
                </a:solidFill>
              </a:rPr>
              <a:t>Progress </a:t>
            </a:r>
            <a:r>
              <a:rPr lang="de-DE" altLang="de-DE" sz="2000" kern="0" dirty="0" smtClean="0">
                <a:solidFill>
                  <a:prstClr val="black"/>
                </a:solidFill>
              </a:rPr>
              <a:t>since SA5#144e:</a:t>
            </a:r>
            <a:endParaRPr lang="de-DE" altLang="de-DE" sz="2000" kern="0" dirty="0">
              <a:solidFill>
                <a:prstClr val="black"/>
              </a:solidFill>
            </a:endParaRPr>
          </a:p>
          <a:p>
            <a:pPr marL="400050" lvl="1" indent="0" defTabSz="1219170">
              <a:spcBef>
                <a:spcPts val="0"/>
              </a:spcBef>
              <a:spcAft>
                <a:spcPts val="0"/>
              </a:spcAft>
              <a:buNone/>
              <a:defRPr/>
            </a:pPr>
            <a:r>
              <a:rPr lang="en-US" altLang="de-DE" sz="1400" kern="0" dirty="0">
                <a:solidFill>
                  <a:prstClr val="black"/>
                </a:solidFill>
              </a:rPr>
              <a:t>The following contributions have been approved:</a:t>
            </a:r>
          </a:p>
          <a:p>
            <a:pPr marL="855123" lvl="1" indent="-455073" defTabSz="1219170">
              <a:spcBef>
                <a:spcPts val="0"/>
              </a:spcBef>
              <a:spcAft>
                <a:spcPts val="0"/>
              </a:spcAft>
              <a:defRPr/>
            </a:pPr>
            <a:r>
              <a:rPr lang="en-US" altLang="de-DE" sz="1400" kern="0" dirty="0">
                <a:solidFill>
                  <a:prstClr val="black"/>
                </a:solidFill>
              </a:rPr>
              <a:t>S5-225807 </a:t>
            </a:r>
            <a:r>
              <a:rPr lang="en-US" altLang="de-DE" sz="1400" kern="0" dirty="0" err="1">
                <a:solidFill>
                  <a:prstClr val="black"/>
                </a:solidFill>
              </a:rPr>
              <a:t>pCR</a:t>
            </a:r>
            <a:r>
              <a:rPr lang="en-US" altLang="de-DE" sz="1400" kern="0" dirty="0">
                <a:solidFill>
                  <a:prstClr val="black"/>
                </a:solidFill>
              </a:rPr>
              <a:t> TR 28.832 Add Issue on support for performance management related on URLLC resource load</a:t>
            </a:r>
          </a:p>
          <a:p>
            <a:pPr marL="855123" lvl="1" indent="-455073" defTabSz="1219170">
              <a:spcBef>
                <a:spcPts val="0"/>
              </a:spcBef>
              <a:spcAft>
                <a:spcPts val="0"/>
              </a:spcAft>
              <a:defRPr/>
            </a:pPr>
            <a:r>
              <a:rPr lang="en-US" altLang="de-DE" sz="1400" kern="0" dirty="0">
                <a:solidFill>
                  <a:prstClr val="black"/>
                </a:solidFill>
              </a:rPr>
              <a:t>2.S5-225808 </a:t>
            </a:r>
            <a:r>
              <a:rPr lang="en-US" altLang="de-DE" sz="1400" kern="0" dirty="0" err="1">
                <a:solidFill>
                  <a:prstClr val="black"/>
                </a:solidFill>
              </a:rPr>
              <a:t>pCR</a:t>
            </a:r>
            <a:r>
              <a:rPr lang="en-US" altLang="de-DE" sz="1400" kern="0" dirty="0">
                <a:solidFill>
                  <a:prstClr val="black"/>
                </a:solidFill>
              </a:rPr>
              <a:t> TR 28.832 Add Issue on URLLC Performance management on reliability</a:t>
            </a:r>
          </a:p>
          <a:p>
            <a:pPr marL="855123" lvl="1" indent="-455073" defTabSz="1219170">
              <a:spcBef>
                <a:spcPts val="0"/>
              </a:spcBef>
              <a:spcAft>
                <a:spcPts val="0"/>
              </a:spcAft>
              <a:defRPr/>
            </a:pPr>
            <a:endParaRPr lang="de-DE" altLang="de-DE" sz="1400" kern="0" dirty="0">
              <a:solidFill>
                <a:prstClr val="black"/>
              </a:solidFill>
            </a:endParaRPr>
          </a:p>
          <a:p>
            <a:pPr marL="455073" lvl="1" indent="-455073" defTabSz="1219170">
              <a:spcBef>
                <a:spcPts val="0"/>
              </a:spcBef>
              <a:spcAft>
                <a:spcPts val="0"/>
              </a:spcAft>
              <a:buBlip>
                <a:blip r:embed="rId2"/>
              </a:buBlip>
              <a:defRPr/>
            </a:pPr>
            <a:r>
              <a:rPr lang="en-US" altLang="zh-CN" sz="2000" kern="0" dirty="0">
                <a:solidFill>
                  <a:prstClr val="black"/>
                </a:solidFill>
                <a:cs typeface="ＭＳ Ｐゴシック" charset="0"/>
              </a:rPr>
              <a:t> RAN impacts and dependencies:</a:t>
            </a:r>
            <a:endParaRPr lang="de-DE" altLang="zh-CN" sz="2000" kern="0" dirty="0">
              <a:solidFill>
                <a:prstClr val="black"/>
              </a:solidFill>
              <a:cs typeface="ＭＳ Ｐゴシック" charset="0"/>
            </a:endParaRPr>
          </a:p>
          <a:p>
            <a:pPr marL="855123" lvl="1" indent="-455073" defTabSz="1219170">
              <a:spcBef>
                <a:spcPts val="0"/>
              </a:spcBef>
              <a:spcAft>
                <a:spcPts val="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2000" kern="0" dirty="0" smtClean="0">
                <a:solidFill>
                  <a:prstClr val="black"/>
                </a:solidFill>
              </a:rPr>
              <a:t>Next </a:t>
            </a:r>
            <a:r>
              <a:rPr lang="de-DE" altLang="zh-CN" sz="2000" kern="0" dirty="0">
                <a:solidFill>
                  <a:prstClr val="black"/>
                </a:solidFill>
              </a:rPr>
              <a:t>steps:</a:t>
            </a:r>
          </a:p>
          <a:p>
            <a:pPr marL="855123" lvl="1" indent="-455073" defTabSz="1219170">
              <a:spcBef>
                <a:spcPts val="0"/>
              </a:spcBef>
              <a:spcAft>
                <a:spcPts val="0"/>
              </a:spcAft>
              <a:defRPr/>
            </a:pPr>
            <a:r>
              <a:rPr lang="en-US" altLang="zh-CN" sz="1400" kern="0" dirty="0">
                <a:solidFill>
                  <a:prstClr val="black"/>
                </a:solidFill>
              </a:rPr>
              <a:t>The SI mainly focuses on the performance measurement and configuration management related to URLLC in RAN</a:t>
            </a:r>
            <a:r>
              <a:rPr lang="en-US" altLang="zh-CN" sz="1400" kern="0" dirty="0" smtClean="0">
                <a:solidFill>
                  <a:prstClr val="black"/>
                </a:solidFill>
              </a:rPr>
              <a:t>.</a:t>
            </a:r>
            <a:endParaRPr lang="en-US" altLang="zh-CN" sz="1400" kern="0" dirty="0">
              <a:solidFill>
                <a:prstClr val="black"/>
              </a:solidFill>
            </a:endParaRPr>
          </a:p>
        </p:txBody>
      </p:sp>
      <p:sp>
        <p:nvSpPr>
          <p:cNvPr id="5" name="Content Placeholder 7">
            <a:extLst>
              <a:ext uri="{FF2B5EF4-FFF2-40B4-BE49-F238E27FC236}">
                <a16:creationId xmlns:a16="http://schemas.microsoft.com/office/drawing/2014/main" xmlns="" id="{B4F8F5CC-9B36-4C4A-96C2-095377087992}"/>
              </a:ext>
            </a:extLst>
          </p:cNvPr>
          <p:cNvSpPr txBox="1">
            <a:spLocks/>
          </p:cNvSpPr>
          <p:nvPr/>
        </p:nvSpPr>
        <p:spPr>
          <a:xfrm>
            <a:off x="6219419" y="2718477"/>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FS_5GLAN_Mgt</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2000" kern="0" dirty="0">
                <a:solidFill>
                  <a:prstClr val="black"/>
                </a:solidFill>
              </a:rPr>
              <a:t>Progress </a:t>
            </a:r>
            <a:r>
              <a:rPr lang="de-DE" altLang="de-DE" sz="2000" kern="0" dirty="0" smtClean="0">
                <a:solidFill>
                  <a:prstClr val="black"/>
                </a:solidFill>
              </a:rPr>
              <a:t>since SA5#144e:</a:t>
            </a:r>
            <a:endParaRPr lang="de-DE" altLang="de-DE" sz="2000" kern="0" dirty="0">
              <a:solidFill>
                <a:prstClr val="black"/>
              </a:solidFill>
            </a:endParaRPr>
          </a:p>
          <a:p>
            <a:pPr marL="609584" lvl="1" indent="0" defTabSz="1219170">
              <a:spcBef>
                <a:spcPts val="0"/>
              </a:spcBef>
              <a:spcAft>
                <a:spcPts val="600"/>
              </a:spcAft>
              <a:buNone/>
              <a:defRPr/>
            </a:pPr>
            <a:r>
              <a:rPr lang="en-US" altLang="de-DE" sz="1400" kern="0" dirty="0">
                <a:solidFill>
                  <a:prstClr val="black"/>
                </a:solidFill>
              </a:rPr>
              <a:t>The following aspects were discussed:</a:t>
            </a:r>
          </a:p>
          <a:p>
            <a:pPr marL="988459" lvl="1" indent="-378875" defTabSz="1219170">
              <a:spcBef>
                <a:spcPts val="0"/>
              </a:spcBef>
              <a:spcAft>
                <a:spcPts val="600"/>
              </a:spcAft>
              <a:defRPr/>
            </a:pPr>
            <a:r>
              <a:rPr lang="en-US" altLang="de-DE" sz="1400" kern="0" dirty="0">
                <a:solidFill>
                  <a:prstClr val="black"/>
                </a:solidFill>
              </a:rPr>
              <a:t>Key Issues, solution, evaluation and conclusion.   </a:t>
            </a:r>
          </a:p>
          <a:p>
            <a:pPr marL="988459" lvl="1" indent="-378875" defTabSz="1219170">
              <a:spcBef>
                <a:spcPts val="0"/>
              </a:spcBef>
              <a:spcAft>
                <a:spcPts val="600"/>
              </a:spcAft>
              <a:defRPr/>
            </a:pPr>
            <a:r>
              <a:rPr lang="en-US" altLang="de-DE" sz="1400" kern="0" dirty="0">
                <a:solidFill>
                  <a:prstClr val="black"/>
                </a:solidFill>
              </a:rPr>
              <a:t>Six </a:t>
            </a:r>
            <a:r>
              <a:rPr lang="en-US" altLang="de-DE" sz="1400" kern="0" dirty="0" err="1">
                <a:solidFill>
                  <a:prstClr val="black"/>
                </a:solidFill>
              </a:rPr>
              <a:t>pCRs</a:t>
            </a:r>
            <a:r>
              <a:rPr lang="en-US" altLang="de-DE" sz="1400" kern="0" dirty="0">
                <a:solidFill>
                  <a:prstClr val="black"/>
                </a:solidFill>
              </a:rPr>
              <a:t> agreed at this meeting</a:t>
            </a:r>
          </a:p>
          <a:p>
            <a:pPr marL="988459" lvl="1" indent="-378875" defTabSz="1219170">
              <a:spcBef>
                <a:spcPts val="0"/>
              </a:spcBef>
              <a:spcAft>
                <a:spcPts val="600"/>
              </a:spcAft>
              <a:defRPr/>
            </a:pPr>
            <a:r>
              <a:rPr lang="en-US" altLang="de-DE" sz="1400" kern="0" dirty="0">
                <a:solidFill>
                  <a:prstClr val="black"/>
                </a:solidFill>
              </a:rPr>
              <a:t>Four </a:t>
            </a:r>
            <a:r>
              <a:rPr lang="en-US" altLang="de-DE" sz="1400" kern="0" dirty="0" err="1">
                <a:solidFill>
                  <a:prstClr val="black"/>
                </a:solidFill>
              </a:rPr>
              <a:t>pCRs</a:t>
            </a:r>
            <a:r>
              <a:rPr lang="en-US" altLang="de-DE" sz="1400" kern="0" dirty="0">
                <a:solidFill>
                  <a:prstClr val="black"/>
                </a:solidFill>
              </a:rPr>
              <a:t> are noted due to Ericsson's objections. More offline and further discussions may be needed for reaching agreement</a:t>
            </a:r>
          </a:p>
          <a:p>
            <a:pPr marL="457189" lvl="1" indent="0" defTabSz="1219170">
              <a:spcBef>
                <a:spcPts val="0"/>
              </a:spcBef>
              <a:spcAft>
                <a:spcPts val="0"/>
              </a:spcAft>
              <a:buNone/>
              <a:defRPr/>
            </a:pPr>
            <a:r>
              <a:rPr lang="en-US" altLang="zh-CN" sz="1400" kern="0" dirty="0">
                <a:solidFill>
                  <a:prstClr val="black"/>
                </a:solidFill>
              </a:rPr>
              <a:t> </a:t>
            </a:r>
          </a:p>
          <a:p>
            <a:pPr marL="455073" indent="-455073" defTabSz="1219170">
              <a:spcBef>
                <a:spcPts val="0"/>
              </a:spcBef>
              <a:spcAft>
                <a:spcPts val="0"/>
              </a:spcAft>
              <a:defRPr/>
            </a:pPr>
            <a:r>
              <a:rPr lang="en-US" altLang="zh-CN" sz="2000" kern="0" dirty="0">
                <a:solidFill>
                  <a:prstClr val="black"/>
                </a:solidFill>
              </a:rPr>
              <a:t>RAN impacts and dependencies:</a:t>
            </a:r>
            <a:endParaRPr lang="de-DE" altLang="zh-CN" sz="20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2000" kern="0" dirty="0" smtClean="0">
                <a:solidFill>
                  <a:prstClr val="black"/>
                </a:solidFill>
              </a:rPr>
              <a:t>Next </a:t>
            </a:r>
            <a:r>
              <a:rPr lang="de-DE" altLang="zh-CN" sz="2000" kern="0" dirty="0">
                <a:solidFill>
                  <a:prstClr val="black"/>
                </a:solidFill>
              </a:rPr>
              <a:t>steps</a:t>
            </a:r>
            <a:r>
              <a:rPr lang="de-DE" altLang="zh-CN" sz="2000" kern="0" dirty="0" smtClean="0">
                <a:solidFill>
                  <a:prstClr val="black"/>
                </a:solidFill>
              </a:rPr>
              <a:t>:</a:t>
            </a:r>
          </a:p>
          <a:p>
            <a:pPr marL="988459" lvl="1" indent="-378875" defTabSz="1219170">
              <a:spcBef>
                <a:spcPts val="0"/>
              </a:spcBef>
              <a:spcAft>
                <a:spcPts val="600"/>
              </a:spcAft>
              <a:defRPr/>
            </a:pPr>
            <a:r>
              <a:rPr lang="de-DE" altLang="zh-CN" sz="1400" kern="0" dirty="0">
                <a:solidFill>
                  <a:prstClr val="black"/>
                </a:solidFill>
              </a:rPr>
              <a:t>Discussion on possible solutions and evaluations are needed.</a:t>
            </a:r>
          </a:p>
        </p:txBody>
      </p:sp>
    </p:spTree>
    <p:extLst>
      <p:ext uri="{BB962C8B-B14F-4D97-AF65-F5344CB8AC3E}">
        <p14:creationId xmlns:p14="http://schemas.microsoft.com/office/powerpoint/2010/main" val="4288587442"/>
      </p:ext>
    </p:extLst>
  </p:cSld>
  <p:clrMapOvr>
    <a:masterClrMapping/>
  </p:clrMapOvr>
  <p:transition spd="slow"/>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a:t>
            </a:r>
            <a:r>
              <a:rPr lang="en-US" altLang="zh-CN" sz="2800" dirty="0" smtClean="0"/>
              <a:t>(3/4)</a:t>
            </a:r>
            <a:r>
              <a:rPr lang="sv-SE" altLang="zh-CN" sz="2800" dirty="0"/>
              <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855438945"/>
              </p:ext>
            </p:extLst>
          </p:nvPr>
        </p:nvGraphicFramePr>
        <p:xfrm>
          <a:off x="256801" y="995420"/>
          <a:ext cx="11747157" cy="1526794"/>
        </p:xfrm>
        <a:graphic>
          <a:graphicData uri="http://schemas.openxmlformats.org/drawingml/2006/table">
            <a:tbl>
              <a:tblPr firstRow="1" firstCol="1" bandRow="1">
                <a:tableStyleId>{F5AB1C69-6EDB-4FF4-983F-18BD219EF322}</a:tableStyleId>
              </a:tblPr>
              <a:tblGrid>
                <a:gridCol w="566159"/>
                <a:gridCol w="2338178"/>
                <a:gridCol w="628831"/>
                <a:gridCol w="551964"/>
                <a:gridCol w="305147"/>
                <a:gridCol w="733463"/>
                <a:gridCol w="494963"/>
                <a:gridCol w="544749"/>
                <a:gridCol w="1015844"/>
                <a:gridCol w="991788"/>
                <a:gridCol w="914905"/>
                <a:gridCol w="914905"/>
                <a:gridCol w="914905"/>
                <a:gridCol w="831356"/>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478865">
                <a:tc>
                  <a:txBody>
                    <a:bodyPr/>
                    <a:lstStyle/>
                    <a:p>
                      <a:pPr algn="l" fontAlgn="t"/>
                      <a:r>
                        <a:rPr lang="en-US" sz="1200" b="0" i="0" u="none" strike="noStrike" dirty="0">
                          <a:solidFill>
                            <a:srgbClr val="000000"/>
                          </a:solidFill>
                          <a:effectLst/>
                          <a:latin typeface="+mn-lt"/>
                        </a:rPr>
                        <a:t>950032</a:t>
                      </a:r>
                    </a:p>
                  </a:txBody>
                  <a:tcPr marL="6350" marR="6350" marT="6350" marB="0"/>
                </a:tc>
                <a:tc>
                  <a:txBody>
                    <a:bodyPr/>
                    <a:lstStyle/>
                    <a:p>
                      <a:pPr algn="l" fontAlgn="t"/>
                      <a:r>
                        <a:rPr lang="en-US" sz="1200" b="0" i="0" u="none" strike="noStrike" dirty="0">
                          <a:solidFill>
                            <a:schemeClr val="tx1"/>
                          </a:solidFill>
                          <a:effectLst/>
                          <a:latin typeface="+mn-lt"/>
                        </a:rPr>
                        <a:t>Study on Management of Cloud Native Virtualized Network Functions </a:t>
                      </a:r>
                    </a:p>
                  </a:txBody>
                  <a:tcPr marL="6350" marR="6350" marT="6350" marB="0"/>
                </a:tc>
                <a:tc>
                  <a:txBody>
                    <a:bodyPr/>
                    <a:lstStyle/>
                    <a:p>
                      <a:pPr algn="l" fontAlgn="t"/>
                      <a:r>
                        <a:rPr lang="en-US" sz="1200" b="0" i="0" u="none" strike="noStrike" dirty="0">
                          <a:solidFill>
                            <a:srgbClr val="000000"/>
                          </a:solidFill>
                          <a:effectLst/>
                          <a:latin typeface="+mn-lt"/>
                        </a:rPr>
                        <a:t>FS_MCVNF</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200" b="0" kern="1200" dirty="0">
                          <a:solidFill>
                            <a:srgbClr val="000000"/>
                          </a:solidFill>
                          <a:effectLst/>
                          <a:latin typeface="+mn-lt"/>
                          <a:ea typeface="+mn-ea"/>
                          <a:cs typeface="Arial" panose="020B0604020202020204" pitchFamily="34" charset="0"/>
                        </a:rPr>
                        <a:t>SA#99(Mar 2023)</a:t>
                      </a:r>
                      <a:endParaRPr lang="zh-CN" sz="12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a:solidFill>
                            <a:srgbClr val="000000"/>
                          </a:solidFill>
                          <a:effectLst/>
                          <a:latin typeface="+mn-lt"/>
                        </a:rPr>
                        <a:t>5%</a:t>
                      </a:r>
                    </a:p>
                  </a:txBody>
                  <a:tcPr marL="6350" marR="6350" marT="6350" marB="0"/>
                </a:tc>
                <a:tc>
                  <a:txBody>
                    <a:bodyPr/>
                    <a:lstStyle/>
                    <a:p>
                      <a:pPr algn="ctr">
                        <a:lnSpc>
                          <a:spcPct val="107000"/>
                        </a:lnSpc>
                        <a:spcAft>
                          <a:spcPts val="800"/>
                        </a:spcAft>
                      </a:pPr>
                      <a:r>
                        <a:rPr lang="en-GB" sz="1200" dirty="0">
                          <a:solidFill>
                            <a:srgbClr val="0000FF"/>
                          </a:solidFill>
                          <a:latin typeface="+mn-lt"/>
                        </a:rPr>
                        <a:t>30%</a:t>
                      </a:r>
                    </a:p>
                  </a:txBody>
                  <a:tcPr marL="36002" marR="36002" marT="0" marB="0"/>
                </a:tc>
                <a:tc>
                  <a:txBody>
                    <a:bodyPr/>
                    <a:lstStyle/>
                    <a:p>
                      <a:pPr>
                        <a:lnSpc>
                          <a:spcPct val="107000"/>
                        </a:lnSpc>
                        <a:spcAft>
                          <a:spcPts val="800"/>
                        </a:spcAft>
                      </a:pPr>
                      <a:endParaRPr lang="en-GB" sz="1200" dirty="0">
                        <a:solidFill>
                          <a:srgbClr val="0000FF"/>
                        </a:solidFill>
                        <a:latin typeface="+mn-lt"/>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a:solidFill>
                            <a:srgbClr val="000000"/>
                          </a:solidFill>
                          <a:effectLst/>
                          <a:latin typeface="+mn-lt"/>
                          <a:ea typeface="+mn-ea"/>
                          <a:cs typeface="+mn-cs"/>
                        </a:rPr>
                        <a:t>0-&gt;0-&gt;5-&gt;</a:t>
                      </a:r>
                      <a:r>
                        <a:rPr lang="en-US" altLang="zh-CN" sz="1200" b="0" i="0" u="none" strike="noStrike" kern="1200" dirty="0" smtClean="0">
                          <a:solidFill>
                            <a:srgbClr val="000000"/>
                          </a:solidFill>
                          <a:effectLst/>
                          <a:latin typeface="+mn-lt"/>
                          <a:ea typeface="+mn-ea"/>
                          <a:cs typeface="+mn-cs"/>
                        </a:rPr>
                        <a:t>15-&gt;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30%</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SP-220150</a:t>
                      </a:r>
                      <a:endParaRPr lang="zh-CN"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1200" b="0" i="0" u="none" strike="noStrike" kern="1200" dirty="0">
                          <a:solidFill>
                            <a:srgbClr val="000000"/>
                          </a:solidFill>
                          <a:effectLst/>
                          <a:latin typeface="+mn-lt"/>
                          <a:ea typeface="+mn-ea"/>
                          <a:cs typeface="+mn-cs"/>
                        </a:rPr>
                        <a:t>28.834</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200" b="0" i="0" u="none" strike="noStrike" kern="1200" dirty="0">
                          <a:solidFill>
                            <a:srgbClr val="000000"/>
                          </a:solidFill>
                          <a:effectLst/>
                          <a:latin typeface="+mn-lt"/>
                          <a:ea typeface="+mn-ea"/>
                          <a:cs typeface="+mn-cs"/>
                        </a:rPr>
                        <a:t>China Mobile </a:t>
                      </a:r>
                      <a:endParaRPr lang="zh-CN" sz="1200" b="0" i="0" u="none" strike="noStrike" kern="1200" dirty="0">
                        <a:solidFill>
                          <a:srgbClr val="000000"/>
                        </a:solidFill>
                        <a:effectLst/>
                        <a:latin typeface="+mn-lt"/>
                        <a:ea typeface="+mn-ea"/>
                        <a:cs typeface="+mn-cs"/>
                      </a:endParaRPr>
                    </a:p>
                  </a:txBody>
                  <a:tcPr marL="9525" marR="9525" marT="9525" marB="9525"/>
                </a:tc>
              </a:tr>
              <a:tr h="374354">
                <a:tc>
                  <a:txBody>
                    <a:bodyPr/>
                    <a:lstStyle/>
                    <a:p>
                      <a:pPr algn="l" fontAlgn="t"/>
                      <a:r>
                        <a:rPr lang="en-US" sz="1200" b="0" i="0" u="none" strike="noStrike" dirty="0">
                          <a:solidFill>
                            <a:srgbClr val="000000"/>
                          </a:solidFill>
                          <a:effectLst/>
                          <a:latin typeface="+mn-lt"/>
                        </a:rPr>
                        <a:t>950033</a:t>
                      </a:r>
                    </a:p>
                  </a:txBody>
                  <a:tcPr marL="6350" marR="6350" marT="6350" marB="0"/>
                </a:tc>
                <a:tc>
                  <a:txBody>
                    <a:bodyPr/>
                    <a:lstStyle/>
                    <a:p>
                      <a:pPr algn="l" fontAlgn="t"/>
                      <a:r>
                        <a:rPr lang="en-US" sz="1200" b="0" i="0" u="none" strike="noStrike" dirty="0">
                          <a:solidFill>
                            <a:schemeClr val="tx1"/>
                          </a:solidFill>
                          <a:effectLst/>
                          <a:latin typeface="+mn-lt"/>
                        </a:rPr>
                        <a:t>Study on Management Aspects of 5G MOCN Network Sharing Phase2 </a:t>
                      </a:r>
                    </a:p>
                  </a:txBody>
                  <a:tcPr marL="6350" marR="6350" marT="6350" marB="0"/>
                </a:tc>
                <a:tc>
                  <a:txBody>
                    <a:bodyPr/>
                    <a:lstStyle/>
                    <a:p>
                      <a:pPr algn="l" fontAlgn="t"/>
                      <a:r>
                        <a:rPr lang="en-US" sz="1200" b="0" i="0" u="none" strike="noStrike" dirty="0">
                          <a:solidFill>
                            <a:srgbClr val="000000"/>
                          </a:solidFill>
                          <a:effectLst/>
                          <a:latin typeface="+mn-lt"/>
                        </a:rPr>
                        <a:t>FS_MANS_ph2</a:t>
                      </a:r>
                    </a:p>
                  </a:txBody>
                  <a:tcPr marL="6350" marR="6350" marT="6350" marB="0"/>
                </a:tc>
                <a:tc>
                  <a:txBody>
                    <a:bodyPr/>
                    <a:lstStyle/>
                    <a:p>
                      <a:pPr algn="l" fontAlgn="t"/>
                      <a:r>
                        <a:rPr lang="en-US" sz="1200" b="0" i="0" u="none" strike="noStrike">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200" b="0" kern="1200" dirty="0" smtClean="0">
                          <a:solidFill>
                            <a:srgbClr val="000000"/>
                          </a:solidFill>
                          <a:effectLst/>
                          <a:latin typeface="+mn-lt"/>
                          <a:ea typeface="+mn-ea"/>
                          <a:cs typeface="Arial" panose="020B0604020202020204" pitchFamily="34" charset="0"/>
                        </a:rPr>
                        <a:t>SA#99(Mar</a:t>
                      </a:r>
                      <a:r>
                        <a:rPr lang="en-US" altLang="zh-CN" sz="1200" b="0" kern="1200" dirty="0">
                          <a:solidFill>
                            <a:srgbClr val="000000"/>
                          </a:solidFill>
                          <a:effectLst/>
                          <a:latin typeface="+mn-lt"/>
                          <a:ea typeface="+mn-ea"/>
                          <a:cs typeface="Arial" panose="020B0604020202020204" pitchFamily="34" charset="0"/>
                        </a:rPr>
                        <a:t>. 2023)</a:t>
                      </a:r>
                      <a:endParaRPr lang="zh-CN" sz="1200" b="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30%</a:t>
                      </a:r>
                    </a:p>
                  </a:txBody>
                  <a:tcPr marL="6350" marR="6350" marT="6350" marB="0"/>
                </a:tc>
                <a:tc>
                  <a:txBody>
                    <a:bodyPr/>
                    <a:lstStyle/>
                    <a:p>
                      <a:pPr marL="0" algn="ctr" defTabSz="1219170" rtl="0" eaLnBrk="1" latinLnBrk="0" hangingPunct="1">
                        <a:lnSpc>
                          <a:spcPct val="107000"/>
                        </a:lnSpc>
                        <a:spcAft>
                          <a:spcPts val="800"/>
                        </a:spcAft>
                      </a:pPr>
                      <a:r>
                        <a:rPr lang="en-GB" sz="1200" kern="1200" dirty="0" smtClean="0">
                          <a:solidFill>
                            <a:srgbClr val="0000FF"/>
                          </a:solidFill>
                          <a:latin typeface="+mn-lt"/>
                          <a:ea typeface="+mn-ea"/>
                          <a:cs typeface="+mn-cs"/>
                        </a:rPr>
                        <a:t>75%</a:t>
                      </a:r>
                      <a:endParaRPr lang="en-GB" sz="1200" kern="1200" dirty="0">
                        <a:solidFill>
                          <a:srgbClr val="0000FF"/>
                        </a:solidFill>
                        <a:latin typeface="+mn-lt"/>
                        <a:ea typeface="+mn-ea"/>
                        <a:cs typeface="+mn-cs"/>
                      </a:endParaRPr>
                    </a:p>
                  </a:txBody>
                  <a:tcPr marL="36002" marR="36002" marT="0" marB="0"/>
                </a:tc>
                <a:tc>
                  <a:txBody>
                    <a:bodyPr/>
                    <a:lstStyle/>
                    <a:p>
                      <a:pPr marL="0" algn="ctr" defTabSz="1219170" rtl="0" eaLnBrk="1" latinLnBrk="0" hangingPunct="1">
                        <a:lnSpc>
                          <a:spcPct val="107000"/>
                        </a:lnSpc>
                        <a:spcAft>
                          <a:spcPts val="800"/>
                        </a:spcAft>
                      </a:pPr>
                      <a:endParaRPr lang="en-GB" sz="1200" kern="1200" dirty="0">
                        <a:solidFill>
                          <a:srgbClr val="0000FF"/>
                        </a:solidFill>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a:solidFill>
                            <a:srgbClr val="000000"/>
                          </a:solidFill>
                          <a:effectLst/>
                          <a:latin typeface="+mn-lt"/>
                          <a:ea typeface="+mn-ea"/>
                          <a:cs typeface="+mn-cs"/>
                        </a:rPr>
                        <a:t>0-&gt;10-&gt;</a:t>
                      </a:r>
                      <a:r>
                        <a:rPr lang="en-US" altLang="zh-CN" sz="1200" b="0" i="0" u="none" strike="noStrike" kern="1200" dirty="0" smtClean="0">
                          <a:solidFill>
                            <a:srgbClr val="000000"/>
                          </a:solidFill>
                          <a:effectLst/>
                          <a:latin typeface="+mn-lt"/>
                          <a:ea typeface="+mn-ea"/>
                          <a:cs typeface="+mn-cs"/>
                        </a:rPr>
                        <a:t>30-&gt;</a:t>
                      </a:r>
                    </a:p>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40-&gt;75%</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SP-220151</a:t>
                      </a:r>
                      <a:endParaRPr lang="zh-CN"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1200" b="0" i="0" u="none" strike="noStrike" kern="1200" dirty="0">
                          <a:solidFill>
                            <a:srgbClr val="000000"/>
                          </a:solidFill>
                          <a:effectLst/>
                          <a:latin typeface="+mn-lt"/>
                          <a:ea typeface="+mn-ea"/>
                          <a:cs typeface="+mn-cs"/>
                        </a:rPr>
                        <a:t>28.835</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200" b="0" i="0" u="none" strike="noStrike" kern="1200" dirty="0">
                          <a:solidFill>
                            <a:srgbClr val="000000"/>
                          </a:solidFill>
                          <a:effectLst/>
                          <a:latin typeface="+mn-lt"/>
                          <a:ea typeface="+mn-ea"/>
                          <a:cs typeface="+mn-cs"/>
                        </a:rPr>
                        <a:t>China Unicom</a:t>
                      </a:r>
                      <a:endParaRPr lang="zh-CN" sz="1200" b="0" i="0" u="none" strike="noStrike" kern="1200" dirty="0">
                        <a:solidFill>
                          <a:srgbClr val="000000"/>
                        </a:solidFill>
                        <a:effectLst/>
                        <a:latin typeface="+mn-lt"/>
                        <a:ea typeface="+mn-ea"/>
                        <a:cs typeface="+mn-cs"/>
                      </a:endParaRPr>
                    </a:p>
                  </a:txBody>
                  <a:tcPr marL="9525" marR="9525" marT="9525" marB="9525"/>
                </a:tc>
              </a:tr>
            </a:tbl>
          </a:graphicData>
        </a:graphic>
      </p:graphicFrame>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256801" y="2513578"/>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FS_MCVNF</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2000" kern="0" dirty="0">
                <a:solidFill>
                  <a:prstClr val="black"/>
                </a:solidFill>
              </a:rPr>
              <a:t>Progress </a:t>
            </a:r>
            <a:r>
              <a:rPr lang="de-DE" altLang="de-DE" sz="2000" kern="0" dirty="0" smtClean="0">
                <a:solidFill>
                  <a:prstClr val="black"/>
                </a:solidFill>
              </a:rPr>
              <a:t>since SA5#144e:</a:t>
            </a:r>
            <a:endParaRPr lang="de-DE" altLang="de-DE" sz="2000" kern="0" dirty="0">
              <a:solidFill>
                <a:prstClr val="black"/>
              </a:solidFill>
            </a:endParaRPr>
          </a:p>
          <a:p>
            <a:pPr marL="988459" lvl="1" indent="-378875" defTabSz="1219170">
              <a:spcBef>
                <a:spcPts val="0"/>
              </a:spcBef>
              <a:spcAft>
                <a:spcPts val="600"/>
              </a:spcAft>
              <a:defRPr/>
            </a:pPr>
            <a:r>
              <a:rPr lang="en-US" altLang="de-DE" sz="1400" kern="0" dirty="0">
                <a:solidFill>
                  <a:prstClr val="black"/>
                </a:solidFill>
              </a:rPr>
              <a:t>At present, it is mainly to promote the progress in use case (6 use cases have been approved), and the progress of the solution has not been started yet, and the overall progress is about 30%</a:t>
            </a:r>
            <a:endParaRPr lang="de-DE" altLang="de-DE" sz="1400" kern="0" dirty="0">
              <a:solidFill>
                <a:prstClr val="black"/>
              </a:solidFill>
            </a:endParaRPr>
          </a:p>
          <a:p>
            <a:pPr marL="457189" lvl="1" indent="0" defTabSz="1219170">
              <a:spcBef>
                <a:spcPts val="0"/>
              </a:spcBef>
              <a:spcAft>
                <a:spcPts val="0"/>
              </a:spcAft>
              <a:buNone/>
              <a:defRPr/>
            </a:pPr>
            <a:r>
              <a:rPr lang="en-US" altLang="zh-CN" sz="1400" kern="0" dirty="0">
                <a:solidFill>
                  <a:prstClr val="black"/>
                </a:solidFill>
              </a:rPr>
              <a:t> </a:t>
            </a:r>
          </a:p>
          <a:p>
            <a:pPr marL="455073" indent="-455073" defTabSz="1219170">
              <a:spcBef>
                <a:spcPts val="0"/>
              </a:spcBef>
              <a:spcAft>
                <a:spcPts val="0"/>
              </a:spcAft>
              <a:defRPr/>
            </a:pPr>
            <a:r>
              <a:rPr lang="en-US" altLang="zh-CN" sz="2000" kern="0" dirty="0">
                <a:solidFill>
                  <a:prstClr val="black"/>
                </a:solidFill>
              </a:rPr>
              <a:t>RAN impacts and dependencies:</a:t>
            </a:r>
            <a:endParaRPr lang="de-DE" altLang="zh-CN" sz="2000" kern="0" dirty="0">
              <a:solidFill>
                <a:prstClr val="black"/>
              </a:solidFill>
            </a:endParaRPr>
          </a:p>
          <a:p>
            <a:pPr marL="988459" lvl="1" indent="-378875" defTabSz="1219170">
              <a:spcBef>
                <a:spcPts val="0"/>
              </a:spcBef>
              <a:spcAft>
                <a:spcPts val="600"/>
              </a:spcAft>
              <a:defRPr/>
            </a:pPr>
            <a:r>
              <a:rPr lang="en-US" altLang="zh-CN" sz="1400" kern="0" dirty="0">
                <a:solidFill>
                  <a:prstClr val="black"/>
                </a:solidFill>
              </a:rPr>
              <a:t>None identified</a:t>
            </a:r>
          </a:p>
          <a:p>
            <a:pPr marL="455073" indent="-455073" defTabSz="1219170">
              <a:spcBef>
                <a:spcPts val="0"/>
              </a:spcBef>
              <a:spcAft>
                <a:spcPts val="0"/>
              </a:spcAft>
              <a:defRPr/>
            </a:pPr>
            <a:r>
              <a:rPr lang="de-DE" altLang="zh-CN" sz="2000" kern="0" dirty="0" smtClean="0">
                <a:solidFill>
                  <a:prstClr val="black"/>
                </a:solidFill>
              </a:rPr>
              <a:t>Next </a:t>
            </a:r>
            <a:r>
              <a:rPr lang="de-DE" altLang="zh-CN" sz="2000" kern="0" dirty="0">
                <a:solidFill>
                  <a:prstClr val="black"/>
                </a:solidFill>
              </a:rPr>
              <a:t>steps:</a:t>
            </a:r>
          </a:p>
          <a:p>
            <a:pPr marL="988459" lvl="1" indent="-378875" defTabSz="1219170">
              <a:defRPr/>
            </a:pPr>
            <a:r>
              <a:rPr lang="en-US" altLang="zh-CN" sz="1400" kern="0" dirty="0">
                <a:solidFill>
                  <a:prstClr val="black"/>
                </a:solidFill>
              </a:rPr>
              <a:t>Continue to promote the improvement of </a:t>
            </a:r>
            <a:r>
              <a:rPr lang="en-US" altLang="zh-CN" sz="1400" kern="0" dirty="0" err="1">
                <a:solidFill>
                  <a:prstClr val="black"/>
                </a:solidFill>
              </a:rPr>
              <a:t>usecase</a:t>
            </a:r>
            <a:r>
              <a:rPr lang="en-US" altLang="zh-CN" sz="1400" kern="0" dirty="0">
                <a:solidFill>
                  <a:prstClr val="black"/>
                </a:solidFill>
              </a:rPr>
              <a:t> and conduct research on related solutions</a:t>
            </a:r>
          </a:p>
        </p:txBody>
      </p:sp>
      <p:sp>
        <p:nvSpPr>
          <p:cNvPr id="5" name="Content Placeholder 7">
            <a:extLst>
              <a:ext uri="{FF2B5EF4-FFF2-40B4-BE49-F238E27FC236}">
                <a16:creationId xmlns:a16="http://schemas.microsoft.com/office/drawing/2014/main" xmlns="" id="{B4F8F5CC-9B36-4C4A-96C2-095377087992}"/>
              </a:ext>
            </a:extLst>
          </p:cNvPr>
          <p:cNvSpPr txBox="1">
            <a:spLocks/>
          </p:cNvSpPr>
          <p:nvPr/>
        </p:nvSpPr>
        <p:spPr>
          <a:xfrm>
            <a:off x="6227806" y="2522214"/>
            <a:ext cx="5634679" cy="3524757"/>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FS_MANS_ph2</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800" kern="0" dirty="0">
                <a:solidFill>
                  <a:prstClr val="black"/>
                </a:solidFill>
              </a:rPr>
              <a:t>Progress </a:t>
            </a:r>
            <a:r>
              <a:rPr lang="de-DE" altLang="de-DE" sz="1800" kern="0" dirty="0" smtClean="0">
                <a:solidFill>
                  <a:prstClr val="black"/>
                </a:solidFill>
              </a:rPr>
              <a:t>since SA5#144e:</a:t>
            </a:r>
            <a:endParaRPr lang="de-DE" altLang="de-DE" sz="1800" kern="0" dirty="0">
              <a:solidFill>
                <a:prstClr val="black"/>
              </a:solidFill>
            </a:endParaRPr>
          </a:p>
          <a:p>
            <a:pPr marL="400050" lvl="1" indent="0" defTabSz="1219170">
              <a:spcBef>
                <a:spcPts val="0"/>
              </a:spcBef>
              <a:spcAft>
                <a:spcPts val="0"/>
              </a:spcAft>
              <a:buNone/>
              <a:defRPr/>
            </a:pPr>
            <a:r>
              <a:rPr lang="de-DE" altLang="de-DE" sz="1200" kern="0" dirty="0">
                <a:solidFill>
                  <a:prstClr val="black"/>
                </a:solidFill>
              </a:rPr>
              <a:t>The following contributions have been approved:</a:t>
            </a:r>
          </a:p>
          <a:p>
            <a:pPr marL="855123" lvl="1" indent="-455073" defTabSz="1219170">
              <a:spcBef>
                <a:spcPts val="0"/>
              </a:spcBef>
              <a:spcAft>
                <a:spcPts val="0"/>
              </a:spcAft>
              <a:defRPr/>
            </a:pPr>
            <a:r>
              <a:rPr lang="de-DE" altLang="de-DE" sz="1200" kern="0" dirty="0">
                <a:solidFill>
                  <a:prstClr val="black"/>
                </a:solidFill>
              </a:rPr>
              <a:t>S5-225413 pCR TR 28.835 Add potential solutions for performance measurements without PLMN ID at NRcellCU</a:t>
            </a:r>
          </a:p>
          <a:p>
            <a:pPr marL="855123" lvl="1" indent="-455073" defTabSz="1219170">
              <a:spcBef>
                <a:spcPts val="0"/>
              </a:spcBef>
              <a:spcAft>
                <a:spcPts val="0"/>
              </a:spcAft>
              <a:defRPr/>
            </a:pPr>
            <a:r>
              <a:rPr lang="de-DE" altLang="de-DE" sz="1200" kern="0" dirty="0">
                <a:solidFill>
                  <a:prstClr val="black"/>
                </a:solidFill>
              </a:rPr>
              <a:t>S5-225815 pCR TR 28.835 Add potential solution for PLMN-related attribute requirement for operator specific IOC</a:t>
            </a:r>
          </a:p>
          <a:p>
            <a:pPr marL="855123" lvl="1" indent="-455073" defTabSz="1219170">
              <a:spcBef>
                <a:spcPts val="0"/>
              </a:spcBef>
              <a:spcAft>
                <a:spcPts val="0"/>
              </a:spcAft>
              <a:defRPr/>
            </a:pPr>
            <a:r>
              <a:rPr lang="de-DE" altLang="de-DE" sz="1200" kern="0" dirty="0">
                <a:solidFill>
                  <a:prstClr val="black"/>
                </a:solidFill>
              </a:rPr>
              <a:t>S5-225816 pCR TR 28.835 Add key issue PLMN-related attribute requirement for operator specific IOC</a:t>
            </a:r>
          </a:p>
          <a:p>
            <a:pPr marL="855123" lvl="1" indent="-455073" defTabSz="1219170">
              <a:spcBef>
                <a:spcPts val="0"/>
              </a:spcBef>
              <a:spcAft>
                <a:spcPts val="0"/>
              </a:spcAft>
              <a:defRPr/>
            </a:pPr>
            <a:r>
              <a:rPr lang="de-DE" altLang="de-DE" sz="1200" kern="0" dirty="0">
                <a:solidFill>
                  <a:prstClr val="black"/>
                </a:solidFill>
              </a:rPr>
              <a:t>S5-225817 pCR TR 28.835 Update potential solution for management requirement between MOP-NM and MOP-SR-DM</a:t>
            </a:r>
          </a:p>
          <a:p>
            <a:pPr marL="457189" lvl="1" indent="0" defTabSz="1219170">
              <a:spcBef>
                <a:spcPts val="0"/>
              </a:spcBef>
              <a:spcAft>
                <a:spcPts val="0"/>
              </a:spcAft>
              <a:buNone/>
              <a:defRPr/>
            </a:pPr>
            <a:r>
              <a:rPr lang="en-US" altLang="zh-CN" sz="1200" kern="0" dirty="0">
                <a:solidFill>
                  <a:prstClr val="black"/>
                </a:solidFill>
              </a:rPr>
              <a:t> </a:t>
            </a:r>
          </a:p>
          <a:p>
            <a:pPr marL="455073" indent="-455073" defTabSz="1219170">
              <a:spcBef>
                <a:spcPts val="0"/>
              </a:spcBef>
              <a:spcAft>
                <a:spcPts val="0"/>
              </a:spcAft>
              <a:defRPr/>
            </a:pPr>
            <a:r>
              <a:rPr lang="en-US" altLang="zh-CN" sz="1800" kern="0" dirty="0">
                <a:solidFill>
                  <a:prstClr val="black"/>
                </a:solidFill>
              </a:rPr>
              <a:t>RAN impacts and dependencies:</a:t>
            </a:r>
            <a:endParaRPr lang="de-DE" altLang="zh-CN" sz="1800" kern="0" dirty="0">
              <a:solidFill>
                <a:prstClr val="black"/>
              </a:solidFill>
            </a:endParaRPr>
          </a:p>
          <a:p>
            <a:pPr marL="855123" lvl="1" indent="-455073" defTabSz="1219170">
              <a:spcBef>
                <a:spcPts val="0"/>
              </a:spcBef>
              <a:spcAft>
                <a:spcPts val="0"/>
              </a:spcAft>
              <a:defRPr/>
            </a:pPr>
            <a:r>
              <a:rPr lang="en-US" altLang="zh-CN" sz="1200" kern="0" dirty="0">
                <a:solidFill>
                  <a:prstClr val="black"/>
                </a:solidFill>
              </a:rPr>
              <a:t>None identified</a:t>
            </a:r>
          </a:p>
          <a:p>
            <a:pPr marL="455073" indent="-455073" defTabSz="1219170">
              <a:spcBef>
                <a:spcPts val="0"/>
              </a:spcBef>
              <a:spcAft>
                <a:spcPts val="0"/>
              </a:spcAft>
              <a:defRPr/>
            </a:pPr>
            <a:r>
              <a:rPr lang="de-DE" altLang="zh-CN" sz="1800" kern="0" dirty="0" smtClean="0">
                <a:solidFill>
                  <a:prstClr val="black"/>
                </a:solidFill>
              </a:rPr>
              <a:t>Next </a:t>
            </a:r>
            <a:r>
              <a:rPr lang="de-DE" altLang="zh-CN" sz="1800" kern="0" dirty="0">
                <a:solidFill>
                  <a:prstClr val="black"/>
                </a:solidFill>
              </a:rPr>
              <a:t>steps</a:t>
            </a:r>
            <a:r>
              <a:rPr lang="de-DE" altLang="zh-CN" sz="1800" kern="0" dirty="0" smtClean="0">
                <a:solidFill>
                  <a:prstClr val="black"/>
                </a:solidFill>
              </a:rPr>
              <a:t>:</a:t>
            </a:r>
          </a:p>
          <a:p>
            <a:pPr marL="855123" lvl="1" indent="-455073" defTabSz="1219170">
              <a:spcBef>
                <a:spcPts val="0"/>
              </a:spcBef>
              <a:spcAft>
                <a:spcPts val="0"/>
              </a:spcAft>
              <a:defRPr/>
            </a:pPr>
            <a:r>
              <a:rPr lang="en-US" altLang="zh-CN" sz="1200" kern="0" dirty="0">
                <a:solidFill>
                  <a:prstClr val="black"/>
                </a:solidFill>
              </a:rPr>
              <a:t>The SI mainly focuses on performance measurements for 5G MOCN network sharing.</a:t>
            </a:r>
            <a:endParaRPr lang="de-DE" altLang="zh-CN" sz="1200" kern="0" dirty="0">
              <a:solidFill>
                <a:prstClr val="black"/>
              </a:solidFill>
            </a:endParaRPr>
          </a:p>
        </p:txBody>
      </p:sp>
    </p:spTree>
    <p:extLst>
      <p:ext uri="{BB962C8B-B14F-4D97-AF65-F5344CB8AC3E}">
        <p14:creationId xmlns:p14="http://schemas.microsoft.com/office/powerpoint/2010/main" val="3356830317"/>
      </p:ext>
    </p:extLst>
  </p:cSld>
  <p:clrMapOvr>
    <a:masterClrMapping/>
  </p:clrMapOvr>
  <p:transition spd="slow"/>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Management Architecture and Mechanisms </a:t>
            </a:r>
            <a:r>
              <a:rPr lang="en-US" altLang="zh-CN" sz="2800" dirty="0" smtClean="0"/>
              <a:t>(4/4)</a:t>
            </a:r>
            <a:r>
              <a:rPr lang="sv-SE" altLang="zh-CN" sz="2800" dirty="0"/>
              <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3003629825"/>
              </p:ext>
            </p:extLst>
          </p:nvPr>
        </p:nvGraphicFramePr>
        <p:xfrm>
          <a:off x="194694" y="1068257"/>
          <a:ext cx="11747157" cy="2394204"/>
        </p:xfrm>
        <a:graphic>
          <a:graphicData uri="http://schemas.openxmlformats.org/drawingml/2006/table">
            <a:tbl>
              <a:tblPr firstRow="1" firstCol="1" bandRow="1">
                <a:tableStyleId>{F5AB1C69-6EDB-4FF4-983F-18BD219EF322}</a:tableStyleId>
              </a:tblPr>
              <a:tblGrid>
                <a:gridCol w="571425"/>
                <a:gridCol w="2332912"/>
                <a:gridCol w="628831"/>
                <a:gridCol w="551964"/>
                <a:gridCol w="305147"/>
                <a:gridCol w="733463"/>
                <a:gridCol w="497478"/>
                <a:gridCol w="576648"/>
                <a:gridCol w="981430"/>
                <a:gridCol w="991788"/>
                <a:gridCol w="914905"/>
                <a:gridCol w="914905"/>
                <a:gridCol w="914905"/>
                <a:gridCol w="831356"/>
              </a:tblGrid>
              <a:tr h="336724">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724361">
                <a:tc>
                  <a:txBody>
                    <a:bodyPr/>
                    <a:lstStyle/>
                    <a:p>
                      <a:pPr algn="l" fontAlgn="t"/>
                      <a:r>
                        <a:rPr lang="en-US" sz="1200" b="0" i="0" u="none" strike="noStrike" dirty="0">
                          <a:solidFill>
                            <a:srgbClr val="000000"/>
                          </a:solidFill>
                          <a:effectLst/>
                          <a:latin typeface="+mn-lt"/>
                        </a:rPr>
                        <a:t>950034</a:t>
                      </a:r>
                    </a:p>
                  </a:txBody>
                  <a:tcPr marL="6350" marR="6350" marT="6350" marB="0"/>
                </a:tc>
                <a:tc>
                  <a:txBody>
                    <a:bodyPr/>
                    <a:lstStyle/>
                    <a:p>
                      <a:pPr algn="l" fontAlgn="t"/>
                      <a:r>
                        <a:rPr lang="en-US" sz="1200" b="0" i="0" u="none" strike="noStrike" dirty="0">
                          <a:solidFill>
                            <a:schemeClr val="tx1"/>
                          </a:solidFill>
                          <a:effectLst/>
                          <a:latin typeface="+mn-lt"/>
                        </a:rPr>
                        <a:t>Study on Management of Trace/MDT phase 2 </a:t>
                      </a:r>
                    </a:p>
                  </a:txBody>
                  <a:tcPr marL="6350" marR="6350" marT="6350" marB="0"/>
                </a:tc>
                <a:tc>
                  <a:txBody>
                    <a:bodyPr/>
                    <a:lstStyle/>
                    <a:p>
                      <a:pPr algn="l" fontAlgn="t"/>
                      <a:r>
                        <a:rPr lang="en-US" sz="1200" b="0" i="0" u="none" strike="noStrike" dirty="0">
                          <a:solidFill>
                            <a:srgbClr val="000000"/>
                          </a:solidFill>
                          <a:effectLst/>
                          <a:latin typeface="+mn-lt"/>
                        </a:rPr>
                        <a:t>FS_5GMDT_Ph2</a:t>
                      </a: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900" b="0" kern="1200" dirty="0">
                          <a:solidFill>
                            <a:srgbClr val="000000"/>
                          </a:solidFill>
                          <a:effectLst/>
                          <a:latin typeface="+mn-lt"/>
                          <a:ea typeface="+mn-ea"/>
                          <a:cs typeface="Arial" panose="020B0604020202020204" pitchFamily="34" charset="0"/>
                        </a:rPr>
                        <a:t> </a:t>
                      </a:r>
                      <a:r>
                        <a:rPr lang="en-US" altLang="zh-CN" sz="1200" b="0" kern="1200" dirty="0">
                          <a:solidFill>
                            <a:srgbClr val="000000"/>
                          </a:solidFill>
                          <a:effectLst/>
                          <a:latin typeface="+mn-lt"/>
                          <a:ea typeface="+mn-ea"/>
                          <a:cs typeface="Arial" panose="020B0604020202020204" pitchFamily="34" charset="0"/>
                        </a:rPr>
                        <a:t>SA#98(Dec 2022</a:t>
                      </a:r>
                      <a:r>
                        <a:rPr lang="en-US" altLang="zh-CN" sz="1200" b="0" kern="1200" dirty="0" smtClean="0">
                          <a:solidFill>
                            <a:srgbClr val="000000"/>
                          </a:solidFill>
                          <a:effectLst/>
                          <a:latin typeface="+mn-lt"/>
                          <a:ea typeface="+mn-ea"/>
                          <a:cs typeface="Arial" panose="020B0604020202020204" pitchFamily="34" charset="0"/>
                        </a:rPr>
                        <a:t>) -&gt;  </a:t>
                      </a:r>
                      <a:r>
                        <a:rPr lang="en-US" altLang="zh-CN" sz="1200" b="1" kern="1200" dirty="0" smtClean="0">
                          <a:solidFill>
                            <a:srgbClr val="0000FF"/>
                          </a:solidFill>
                          <a:effectLst/>
                          <a:latin typeface="+mn-lt"/>
                          <a:ea typeface="+mn-ea"/>
                          <a:cs typeface="Arial" panose="020B0604020202020204" pitchFamily="34" charset="0"/>
                        </a:rPr>
                        <a:t>SA#99 (Mar 2023)</a:t>
                      </a:r>
                      <a:endParaRPr lang="zh-CN" sz="120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marL="0" algn="ctr" defTabSz="1219170" rtl="0" eaLnBrk="1" fontAlgn="t" latinLnBrk="0" hangingPunct="1"/>
                      <a:r>
                        <a:rPr lang="en-US" sz="1200" b="0" i="0" u="none" strike="noStrike" kern="1200" dirty="0">
                          <a:solidFill>
                            <a:srgbClr val="000000"/>
                          </a:solidFill>
                          <a:effectLst/>
                          <a:latin typeface="+mn-lt"/>
                          <a:ea typeface="+mn-ea"/>
                          <a:cs typeface="+mn-cs"/>
                        </a:rPr>
                        <a:t>15%</a:t>
                      </a:r>
                    </a:p>
                  </a:txBody>
                  <a:tcPr marL="6350" marR="6350" marT="6350" marB="0"/>
                </a:tc>
                <a:tc>
                  <a:txBody>
                    <a:bodyPr/>
                    <a:lstStyle/>
                    <a:p>
                      <a:pPr marL="0" algn="ctr" defTabSz="1219170" rtl="0" eaLnBrk="1" latinLnBrk="0" hangingPunct="1">
                        <a:lnSpc>
                          <a:spcPct val="107000"/>
                        </a:lnSpc>
                        <a:spcAft>
                          <a:spcPts val="800"/>
                        </a:spcAft>
                      </a:pPr>
                      <a:r>
                        <a:rPr lang="en-GB" sz="1200" b="0" i="0" u="none" strike="noStrike" kern="1200" dirty="0" smtClean="0">
                          <a:solidFill>
                            <a:srgbClr val="0000FF"/>
                          </a:solidFill>
                          <a:effectLst/>
                          <a:latin typeface="+mn-lt"/>
                          <a:ea typeface="+mn-ea"/>
                          <a:cs typeface="+mn-cs"/>
                        </a:rPr>
                        <a:t>25%</a:t>
                      </a:r>
                      <a:endParaRPr lang="en-GB" sz="1200" b="0" i="0" u="none" strike="noStrike" kern="1200" dirty="0">
                        <a:solidFill>
                          <a:srgbClr val="0000FF"/>
                        </a:solidFill>
                        <a:effectLst/>
                        <a:latin typeface="+mn-lt"/>
                        <a:ea typeface="+mn-ea"/>
                        <a:cs typeface="+mn-cs"/>
                      </a:endParaRPr>
                    </a:p>
                  </a:txBody>
                  <a:tcPr marL="36002" marR="36002" marT="0" marB="0"/>
                </a:tc>
                <a:tc>
                  <a:txBody>
                    <a:bodyPr/>
                    <a:lstStyle/>
                    <a:p>
                      <a:pPr marL="0" algn="ctr" defTabSz="1219170" rtl="0" eaLnBrk="1" latinLnBrk="0" hangingPunct="1">
                        <a:lnSpc>
                          <a:spcPct val="107000"/>
                        </a:lnSpc>
                        <a:spcAft>
                          <a:spcPts val="800"/>
                        </a:spcAft>
                      </a:pPr>
                      <a:r>
                        <a:rPr lang="en-US" altLang="zh-CN" sz="1100" b="0" kern="1200" dirty="0" smtClean="0">
                          <a:solidFill>
                            <a:schemeClr val="tx1"/>
                          </a:solidFill>
                          <a:effectLst/>
                          <a:highlight>
                            <a:srgbClr val="FFFF00"/>
                          </a:highlight>
                          <a:latin typeface="+mn-lt"/>
                          <a:ea typeface="+mn-ea"/>
                          <a:cs typeface="Arial" panose="020B0604020202020204" pitchFamily="34" charset="0"/>
                        </a:rPr>
                        <a:t>Rapporteur change to “</a:t>
                      </a:r>
                      <a:r>
                        <a:rPr lang="en-US" altLang="zh-CN" sz="1100" b="0" kern="1200" dirty="0" err="1" smtClean="0">
                          <a:solidFill>
                            <a:schemeClr val="tx1"/>
                          </a:solidFill>
                          <a:effectLst/>
                          <a:highlight>
                            <a:srgbClr val="FFFF00"/>
                          </a:highlight>
                          <a:latin typeface="+mn-lt"/>
                          <a:ea typeface="+mn-ea"/>
                          <a:cs typeface="Arial" panose="020B0604020202020204" pitchFamily="34" charset="0"/>
                        </a:rPr>
                        <a:t>Sivaramaskrishnan</a:t>
                      </a:r>
                      <a:r>
                        <a:rPr lang="en-US" altLang="zh-CN" sz="1100" b="0" kern="1200" dirty="0" smtClean="0">
                          <a:solidFill>
                            <a:schemeClr val="tx1"/>
                          </a:solidFill>
                          <a:effectLst/>
                          <a:highlight>
                            <a:srgbClr val="FFFF00"/>
                          </a:highlight>
                          <a:latin typeface="+mn-lt"/>
                          <a:ea typeface="+mn-ea"/>
                          <a:cs typeface="Arial" panose="020B0604020202020204" pitchFamily="34" charset="0"/>
                        </a:rPr>
                        <a:t> Swaminathan (sivaramakrishnan.swaminathan@nokia.com)”</a:t>
                      </a:r>
                      <a:endParaRPr lang="en-GB" sz="1100" b="0" kern="1200" dirty="0">
                        <a:solidFill>
                          <a:schemeClr val="tx1"/>
                        </a:solidFill>
                        <a:effectLst/>
                        <a:highlight>
                          <a:srgbClr val="FFFF00"/>
                        </a:highlight>
                        <a:latin typeface="+mn-lt"/>
                        <a:ea typeface="+mn-ea"/>
                        <a:cs typeface="Arial" panose="020B0604020202020204" pitchFamily="34" charset="0"/>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200" kern="1200" dirty="0" smtClean="0">
                        <a:solidFill>
                          <a:srgbClr val="000000"/>
                        </a:solidFill>
                        <a:effectLst/>
                        <a:latin typeface="+mn-lt"/>
                        <a:ea typeface="宋体" panose="02010600030101010101" pitchFamily="2" charset="-122"/>
                        <a:cs typeface="Arial" panose="020B0604020202020204" pitchFamily="34" charset="0"/>
                      </a:endParaRPr>
                    </a:p>
                    <a:p>
                      <a:pPr marL="0" marR="0" lvl="0" indent="0" algn="l" defTabSz="1219170" rtl="0" eaLnBrk="1" fontAlgn="auto" latinLnBrk="0" hangingPunct="1">
                        <a:lnSpc>
                          <a:spcPct val="150000"/>
                        </a:lnSpc>
                        <a:spcBef>
                          <a:spcPts val="0"/>
                        </a:spcBef>
                        <a:spcAft>
                          <a:spcPts val="0"/>
                        </a:spcAft>
                        <a:buClrTx/>
                        <a:buSzTx/>
                        <a:buFontTx/>
                        <a:buNone/>
                        <a:tabLst/>
                        <a:defRPr/>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a:solidFill>
                            <a:srgbClr val="000000"/>
                          </a:solidFill>
                          <a:effectLst/>
                          <a:latin typeface="+mn-lt"/>
                          <a:ea typeface="+mn-ea"/>
                          <a:cs typeface="+mn-cs"/>
                        </a:rPr>
                        <a:t>0-&gt;10-&gt;15-&gt;</a:t>
                      </a:r>
                      <a:r>
                        <a:rPr lang="en-US" altLang="zh-CN" sz="1200" b="0" i="0" u="none" strike="noStrike" kern="1200" dirty="0" smtClean="0">
                          <a:solidFill>
                            <a:srgbClr val="000000"/>
                          </a:solidFill>
                          <a:effectLst/>
                          <a:latin typeface="+mn-lt"/>
                          <a:ea typeface="+mn-ea"/>
                          <a:cs typeface="+mn-cs"/>
                        </a:rPr>
                        <a:t>20-&gt;25%</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SP-220152</a:t>
                      </a:r>
                      <a:endParaRPr lang="zh-CN"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1200" b="0" i="0" u="none" strike="noStrike" kern="1200" dirty="0">
                          <a:solidFill>
                            <a:srgbClr val="000000"/>
                          </a:solidFill>
                          <a:effectLst/>
                          <a:latin typeface="+mn-lt"/>
                          <a:ea typeface="+mn-ea"/>
                          <a:cs typeface="+mn-cs"/>
                        </a:rPr>
                        <a:t>28.837</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en-US" altLang="zh-CN" sz="1200" b="0" i="0" u="none" strike="noStrike" kern="1200" dirty="0">
                          <a:solidFill>
                            <a:srgbClr val="000000"/>
                          </a:solidFill>
                          <a:effectLst/>
                          <a:latin typeface="+mn-lt"/>
                          <a:ea typeface="+mn-ea"/>
                          <a:cs typeface="+mn-cs"/>
                        </a:rPr>
                        <a:t>Nokia </a:t>
                      </a:r>
                      <a:endParaRPr lang="zh-CN" sz="1200" b="0" i="0" u="none" strike="noStrike" kern="1200" dirty="0">
                        <a:solidFill>
                          <a:srgbClr val="000000"/>
                        </a:solidFill>
                        <a:effectLst/>
                        <a:latin typeface="+mn-lt"/>
                        <a:ea typeface="+mn-ea"/>
                        <a:cs typeface="+mn-cs"/>
                      </a:endParaRPr>
                    </a:p>
                  </a:txBody>
                  <a:tcPr marL="9525" marR="9525" marT="9525" marB="9525"/>
                </a:tc>
              </a:tr>
              <a:tr h="488370">
                <a:tc>
                  <a:txBody>
                    <a:bodyPr/>
                    <a:lstStyle/>
                    <a:p>
                      <a:pPr algn="l" fontAlgn="t"/>
                      <a:r>
                        <a:rPr lang="en-US" sz="1200" b="0" i="0" u="none" strike="noStrike" dirty="0">
                          <a:solidFill>
                            <a:srgbClr val="000000"/>
                          </a:solidFill>
                          <a:effectLst/>
                          <a:latin typeface="+mn-lt"/>
                        </a:rPr>
                        <a:t>960026</a:t>
                      </a:r>
                    </a:p>
                  </a:txBody>
                  <a:tcPr marL="6350" marR="6350" marT="6350" marB="0"/>
                </a:tc>
                <a:tc>
                  <a:txBody>
                    <a:bodyPr/>
                    <a:lstStyle/>
                    <a:p>
                      <a:pPr algn="l" fontAlgn="t"/>
                      <a:r>
                        <a:rPr lang="en-US" sz="1200" b="0" i="0" u="none" strike="noStrike" dirty="0">
                          <a:solidFill>
                            <a:schemeClr val="tx1"/>
                          </a:solidFill>
                          <a:effectLst/>
                          <a:latin typeface="+mn-lt"/>
                        </a:rPr>
                        <a:t>Study on Management Aspects of IoT NTN Enhancements </a:t>
                      </a:r>
                    </a:p>
                  </a:txBody>
                  <a:tcPr marL="6350" marR="6350" marT="6350" marB="0"/>
                </a:tc>
                <a:tc>
                  <a:txBody>
                    <a:bodyPr/>
                    <a:lstStyle/>
                    <a:p>
                      <a:pPr algn="l" fontAlgn="t"/>
                      <a:r>
                        <a:rPr lang="en-US" sz="1200" b="0" i="0" u="none" strike="noStrike" dirty="0" err="1">
                          <a:solidFill>
                            <a:srgbClr val="000000"/>
                          </a:solidFill>
                          <a:effectLst/>
                          <a:latin typeface="+mn-lt"/>
                        </a:rPr>
                        <a:t>FS_IoT_NTN</a:t>
                      </a:r>
                      <a:endParaRPr lang="en-US" sz="1200" b="0" i="0" u="none" strike="noStrike" dirty="0">
                        <a:solidFill>
                          <a:srgbClr val="000000"/>
                        </a:solidFill>
                        <a:effectLst/>
                        <a:latin typeface="+mn-lt"/>
                      </a:endParaRPr>
                    </a:p>
                  </a:txBody>
                  <a:tcPr marL="6350" marR="6350" marT="6350" marB="0"/>
                </a:tc>
                <a:tc>
                  <a:txBody>
                    <a:bodyPr/>
                    <a:lstStyle/>
                    <a:p>
                      <a:pPr algn="l" fontAlgn="t"/>
                      <a:r>
                        <a:rPr lang="en-US" sz="1200" b="0" i="0" u="none" strike="noStrike" dirty="0">
                          <a:solidFill>
                            <a:srgbClr val="000000"/>
                          </a:solidFill>
                          <a:effectLst/>
                          <a:latin typeface="+mn-lt"/>
                        </a:rPr>
                        <a:t>Rel-18</a:t>
                      </a:r>
                    </a:p>
                  </a:txBody>
                  <a:tcPr marL="6350" marR="6350" marT="6350" marB="0"/>
                </a:tc>
                <a:tc>
                  <a:txBody>
                    <a:bodyPr/>
                    <a:lstStyle/>
                    <a:p>
                      <a:pPr algn="l" fontAlgn="t"/>
                      <a:r>
                        <a:rPr lang="en-US" sz="1200" b="0" i="0" u="none" strike="noStrike" dirty="0">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200" b="0" kern="1200" dirty="0">
                          <a:solidFill>
                            <a:srgbClr val="000000"/>
                          </a:solidFill>
                          <a:effectLst/>
                          <a:latin typeface="+mn-lt"/>
                          <a:ea typeface="+mn-ea"/>
                          <a:cs typeface="Arial" panose="020B0604020202020204" pitchFamily="34" charset="0"/>
                        </a:rPr>
                        <a:t> SA#98(Dec 2022)</a:t>
                      </a:r>
                      <a:endParaRPr lang="zh-CN" altLang="en-US" sz="1200" b="0" kern="1200" dirty="0">
                        <a:solidFill>
                          <a:srgbClr val="000000"/>
                        </a:solidFill>
                        <a:effectLst/>
                        <a:latin typeface="+mn-lt"/>
                        <a:ea typeface="+mn-ea"/>
                        <a:cs typeface="Arial" panose="020B0604020202020204" pitchFamily="34" charset="0"/>
                      </a:endParaRPr>
                    </a:p>
                  </a:txBody>
                  <a:tcPr marL="9525" marR="9525" marT="9525" marB="9525"/>
                </a:tc>
                <a:tc>
                  <a:txBody>
                    <a:bodyPr/>
                    <a:lstStyle/>
                    <a:p>
                      <a:pPr algn="ctr" fontAlgn="t"/>
                      <a:r>
                        <a:rPr lang="en-US" sz="1200" b="0" i="0" u="none" strike="noStrike" dirty="0">
                          <a:solidFill>
                            <a:srgbClr val="000000"/>
                          </a:solidFill>
                          <a:effectLst/>
                          <a:latin typeface="+mn-lt"/>
                        </a:rPr>
                        <a:t>0%</a:t>
                      </a:r>
                    </a:p>
                  </a:txBody>
                  <a:tcPr marL="6350" marR="6350" marT="6350" marB="0"/>
                </a:tc>
                <a:tc>
                  <a:txBody>
                    <a:bodyPr/>
                    <a:lstStyle/>
                    <a:p>
                      <a:pPr algn="ctr">
                        <a:lnSpc>
                          <a:spcPct val="107000"/>
                        </a:lnSpc>
                        <a:spcAft>
                          <a:spcPts val="800"/>
                        </a:spcAft>
                      </a:pPr>
                      <a:r>
                        <a:rPr lang="en-GB" sz="1200" b="0" i="0" u="none" strike="noStrike" kern="1200" dirty="0" smtClean="0">
                          <a:solidFill>
                            <a:srgbClr val="0000FF"/>
                          </a:solidFill>
                          <a:effectLst/>
                          <a:latin typeface="+mn-lt"/>
                          <a:ea typeface="+mn-ea"/>
                          <a:cs typeface="+mn-cs"/>
                        </a:rPr>
                        <a:t>30%</a:t>
                      </a:r>
                      <a:endParaRPr lang="en-GB" sz="12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0000FF"/>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2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fr-FR" altLang="zh-CN" sz="1200" b="0" i="0" u="none" strike="noStrike" kern="1200" dirty="0">
                          <a:solidFill>
                            <a:srgbClr val="000000"/>
                          </a:solidFill>
                          <a:effectLst/>
                          <a:latin typeface="+mn-lt"/>
                          <a:ea typeface="+mn-ea"/>
                          <a:cs typeface="+mn-cs"/>
                        </a:rPr>
                        <a:t>0-&gt;</a:t>
                      </a:r>
                      <a:r>
                        <a:rPr lang="fr-FR" altLang="zh-CN" sz="1200" b="0" i="0" u="none" strike="noStrike" kern="1200" dirty="0" smtClean="0">
                          <a:solidFill>
                            <a:srgbClr val="000000"/>
                          </a:solidFill>
                          <a:effectLst/>
                          <a:latin typeface="+mn-lt"/>
                          <a:ea typeface="+mn-ea"/>
                          <a:cs typeface="+mn-cs"/>
                        </a:rPr>
                        <a:t>20-&gt;30%</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l" defTabSz="1219170" rtl="0" eaLnBrk="1" fontAlgn="t" latinLnBrk="0" hangingPunct="1">
                        <a:lnSpc>
                          <a:spcPct val="150000"/>
                        </a:lnSpc>
                        <a:spcAft>
                          <a:spcPts val="0"/>
                        </a:spcAft>
                      </a:pPr>
                      <a:r>
                        <a:rPr lang="fr-FR" altLang="zh-CN" sz="1200" b="0" i="0" u="none" strike="noStrike" kern="1200" dirty="0">
                          <a:solidFill>
                            <a:srgbClr val="000000"/>
                          </a:solidFill>
                          <a:effectLst/>
                          <a:latin typeface="+mn-lt"/>
                          <a:ea typeface="+mn-ea"/>
                          <a:cs typeface="+mn-cs"/>
                        </a:rPr>
                        <a:t>28.841</a:t>
                      </a:r>
                      <a:endParaRPr lang="zh-CN" sz="1200" b="0" i="0" u="none" strike="noStrike" kern="1200" dirty="0">
                        <a:solidFill>
                          <a:srgbClr val="000000"/>
                        </a:solidFill>
                        <a:effectLst/>
                        <a:latin typeface="+mn-lt"/>
                        <a:ea typeface="+mn-ea"/>
                        <a:cs typeface="+mn-cs"/>
                      </a:endParaRPr>
                    </a:p>
                  </a:txBody>
                  <a:tcPr marL="9525" marR="9525" marT="9525" marB="9525"/>
                </a:tc>
                <a:tc>
                  <a:txBody>
                    <a:bodyPr/>
                    <a:lstStyle/>
                    <a:p>
                      <a:pPr marL="0" indent="0" algn="l" defTabSz="1219170" rtl="0" eaLnBrk="1" fontAlgn="t" latinLnBrk="0" hangingPunct="1">
                        <a:lnSpc>
                          <a:spcPct val="150000"/>
                        </a:lnSpc>
                        <a:spcAft>
                          <a:spcPts val="0"/>
                        </a:spcAft>
                      </a:pPr>
                      <a:r>
                        <a:rPr lang="fr-FR" altLang="zh-CN" sz="1200" b="0" i="0" u="none" strike="noStrike" kern="1200" dirty="0">
                          <a:solidFill>
                            <a:srgbClr val="000000"/>
                          </a:solidFill>
                          <a:effectLst/>
                          <a:latin typeface="+mn-lt"/>
                          <a:ea typeface="+mn-ea"/>
                          <a:cs typeface="+mn-cs"/>
                        </a:rPr>
                        <a:t>China </a:t>
                      </a:r>
                      <a:r>
                        <a:rPr lang="fr-FR" altLang="zh-CN" sz="1200" b="0" i="0" u="none" strike="noStrike" kern="1200" dirty="0" err="1">
                          <a:solidFill>
                            <a:srgbClr val="000000"/>
                          </a:solidFill>
                          <a:effectLst/>
                          <a:latin typeface="+mn-lt"/>
                          <a:ea typeface="+mn-ea"/>
                          <a:cs typeface="+mn-cs"/>
                        </a:rPr>
                        <a:t>Unicom</a:t>
                      </a:r>
                      <a:endParaRPr lang="zh-CN" sz="1200" b="0" i="0" u="none" strike="noStrike" kern="1200" dirty="0">
                        <a:solidFill>
                          <a:srgbClr val="000000"/>
                        </a:solidFill>
                        <a:effectLst/>
                        <a:latin typeface="+mn-lt"/>
                        <a:ea typeface="+mn-ea"/>
                        <a:cs typeface="+mn-cs"/>
                      </a:endParaRPr>
                    </a:p>
                  </a:txBody>
                  <a:tcPr marL="9525" marR="9525" marT="9525" marB="9525"/>
                </a:tc>
              </a:tr>
            </a:tbl>
          </a:graphicData>
        </a:graphic>
      </p:graphicFrame>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194694" y="3640757"/>
            <a:ext cx="5353166" cy="23390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FS_5GMDT_Ph2</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600" kern="0" dirty="0" smtClean="0">
                <a:solidFill>
                  <a:prstClr val="black"/>
                </a:solidFill>
              </a:rPr>
              <a:t>Progress since SA5#144e:</a:t>
            </a:r>
            <a:endParaRPr lang="de-DE" altLang="de-DE" sz="1600" kern="0" dirty="0">
              <a:solidFill>
                <a:prstClr val="black"/>
              </a:solidFill>
            </a:endParaRPr>
          </a:p>
          <a:p>
            <a:pPr marL="400050" lvl="1" indent="0" defTabSz="1219170">
              <a:spcBef>
                <a:spcPts val="0"/>
              </a:spcBef>
              <a:spcAft>
                <a:spcPts val="0"/>
              </a:spcAft>
              <a:buNone/>
              <a:defRPr/>
            </a:pPr>
            <a:r>
              <a:rPr lang="en-US" altLang="de-DE" sz="1100" kern="0" dirty="0">
                <a:solidFill>
                  <a:prstClr val="black"/>
                </a:solidFill>
              </a:rPr>
              <a:t>The following aspects have been approved:</a:t>
            </a:r>
          </a:p>
          <a:p>
            <a:pPr marL="855123" lvl="1" indent="-455073" defTabSz="1219170">
              <a:spcBef>
                <a:spcPts val="0"/>
              </a:spcBef>
              <a:spcAft>
                <a:spcPts val="0"/>
              </a:spcAft>
              <a:defRPr/>
            </a:pPr>
            <a:r>
              <a:rPr lang="en-US" altLang="de-DE" sz="1200" dirty="0"/>
              <a:t>Description and Problem Statement of Key Issue ‘Alignment of “Report Amount” parameter for Immediate MDT measurements’</a:t>
            </a:r>
          </a:p>
          <a:p>
            <a:pPr marL="855123" lvl="1" indent="-455073" defTabSz="1219170">
              <a:spcBef>
                <a:spcPts val="0"/>
              </a:spcBef>
              <a:spcAft>
                <a:spcPts val="0"/>
              </a:spcAft>
              <a:defRPr/>
            </a:pPr>
            <a:r>
              <a:rPr lang="en-US" altLang="de-DE" sz="1200" dirty="0"/>
              <a:t>Solution to Key Issue ‘Gaps in </a:t>
            </a:r>
            <a:r>
              <a:rPr lang="en-US" altLang="de-DE" sz="1200" dirty="0" err="1"/>
              <a:t>Signalling</a:t>
            </a:r>
            <a:r>
              <a:rPr lang="en-US" altLang="de-DE" sz="1200" dirty="0"/>
              <a:t> Trace Activation’</a:t>
            </a:r>
          </a:p>
          <a:p>
            <a:pPr marL="855123" lvl="1" indent="-455073" defTabSz="1219170">
              <a:spcBef>
                <a:spcPts val="0"/>
              </a:spcBef>
              <a:spcAft>
                <a:spcPts val="0"/>
              </a:spcAft>
              <a:defRPr/>
            </a:pPr>
            <a:r>
              <a:rPr lang="en-US" altLang="de-DE" sz="1200" dirty="0"/>
              <a:t>Problem statement of Key Issue ‘Reporting of Collected Management Data’</a:t>
            </a:r>
            <a:r>
              <a:rPr lang="en-US" altLang="zh-CN" sz="1200" dirty="0"/>
              <a:t> </a:t>
            </a:r>
          </a:p>
          <a:p>
            <a:pPr marL="455073" indent="-455073" defTabSz="1219170">
              <a:spcBef>
                <a:spcPts val="0"/>
              </a:spcBef>
              <a:spcAft>
                <a:spcPts val="0"/>
              </a:spcAft>
              <a:defRPr/>
            </a:pPr>
            <a:r>
              <a:rPr lang="en-US" altLang="zh-CN" sz="1600" kern="0" dirty="0">
                <a:solidFill>
                  <a:prstClr val="black"/>
                </a:solidFill>
              </a:rPr>
              <a:t>RAN impacts and dependencies</a:t>
            </a:r>
            <a:r>
              <a:rPr lang="en-US" altLang="zh-CN" sz="1600" kern="0" dirty="0" smtClean="0">
                <a:solidFill>
                  <a:prstClr val="black"/>
                </a:solidFill>
              </a:rPr>
              <a:t>:</a:t>
            </a:r>
          </a:p>
          <a:p>
            <a:pPr marL="855123" lvl="1" indent="-455073" defTabSz="1219170">
              <a:spcBef>
                <a:spcPts val="0"/>
              </a:spcBef>
              <a:spcAft>
                <a:spcPts val="0"/>
              </a:spcAft>
              <a:defRPr/>
            </a:pPr>
            <a:r>
              <a:rPr lang="en-US" altLang="zh-CN" sz="1200" dirty="0"/>
              <a:t>RAN2, RAN3</a:t>
            </a:r>
            <a:endParaRPr lang="de-DE" altLang="zh-CN" sz="1200" dirty="0"/>
          </a:p>
          <a:p>
            <a:pPr marL="455073" indent="-455073" defTabSz="1219170">
              <a:spcBef>
                <a:spcPts val="0"/>
              </a:spcBef>
              <a:spcAft>
                <a:spcPts val="0"/>
              </a:spcAft>
              <a:defRPr/>
            </a:pPr>
            <a:r>
              <a:rPr lang="de-DE" altLang="zh-CN" sz="1600" kern="0" dirty="0" smtClean="0">
                <a:solidFill>
                  <a:prstClr val="black"/>
                </a:solidFill>
              </a:rPr>
              <a:t>Next steps:</a:t>
            </a:r>
          </a:p>
          <a:p>
            <a:pPr marL="855123" lvl="1" indent="-455073" defTabSz="1219170">
              <a:spcBef>
                <a:spcPts val="0"/>
              </a:spcBef>
              <a:spcAft>
                <a:spcPts val="0"/>
              </a:spcAft>
              <a:defRPr/>
            </a:pPr>
            <a:r>
              <a:rPr lang="en-US" altLang="zh-CN" sz="1200" dirty="0" smtClean="0"/>
              <a:t>Propose </a:t>
            </a:r>
            <a:r>
              <a:rPr lang="en-US" altLang="zh-CN" sz="1200" dirty="0"/>
              <a:t>solutions and conclusions for the identified Key Issue</a:t>
            </a:r>
          </a:p>
        </p:txBody>
      </p:sp>
      <p:sp>
        <p:nvSpPr>
          <p:cNvPr id="5" name="Content Placeholder 7">
            <a:extLst>
              <a:ext uri="{FF2B5EF4-FFF2-40B4-BE49-F238E27FC236}">
                <a16:creationId xmlns:a16="http://schemas.microsoft.com/office/drawing/2014/main" xmlns="" id="{B4F8F5CC-9B36-4C4A-96C2-095377087992}"/>
              </a:ext>
            </a:extLst>
          </p:cNvPr>
          <p:cNvSpPr txBox="1">
            <a:spLocks/>
          </p:cNvSpPr>
          <p:nvPr/>
        </p:nvSpPr>
        <p:spPr>
          <a:xfrm>
            <a:off x="6068272" y="3640757"/>
            <a:ext cx="5873579" cy="2470289"/>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a:solidFill>
                  <a:srgbClr val="0000FF"/>
                </a:solidFill>
              </a:rPr>
              <a:t>FS_IoT_NTN</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400" kern="0" dirty="0" smtClean="0">
                <a:solidFill>
                  <a:prstClr val="black"/>
                </a:solidFill>
                <a:latin typeface="Calibri"/>
              </a:rPr>
              <a:t>Progress since SA5#144e:</a:t>
            </a:r>
          </a:p>
          <a:p>
            <a:pPr marL="988459" lvl="1" indent="-378875" defTabSz="1219170">
              <a:defRPr/>
            </a:pPr>
            <a:r>
              <a:rPr lang="en-US" altLang="de-DE" sz="1200" kern="0" dirty="0">
                <a:solidFill>
                  <a:prstClr val="black"/>
                </a:solidFill>
              </a:rPr>
              <a:t>Concepts and background as well as part of scenarios have been discussed and several </a:t>
            </a:r>
            <a:r>
              <a:rPr lang="en-US" altLang="de-DE" sz="1200" kern="0" dirty="0" err="1">
                <a:solidFill>
                  <a:prstClr val="black"/>
                </a:solidFill>
              </a:rPr>
              <a:t>pCRs</a:t>
            </a:r>
            <a:r>
              <a:rPr lang="en-US" altLang="de-DE" sz="1200" kern="0" dirty="0">
                <a:solidFill>
                  <a:prstClr val="black"/>
                </a:solidFill>
              </a:rPr>
              <a:t> have been agreed since last SA meeting.</a:t>
            </a:r>
          </a:p>
          <a:p>
            <a:pPr marL="457189" lvl="1" indent="0" defTabSz="1219170">
              <a:spcBef>
                <a:spcPts val="0"/>
              </a:spcBef>
              <a:spcAft>
                <a:spcPts val="0"/>
              </a:spcAft>
              <a:buNone/>
              <a:defRPr/>
            </a:pPr>
            <a:r>
              <a:rPr lang="en-US" altLang="zh-CN" sz="1050" kern="0" dirty="0" smtClean="0">
                <a:solidFill>
                  <a:prstClr val="black"/>
                </a:solidFill>
                <a:latin typeface="Calibri"/>
                <a:cs typeface="+mn-cs"/>
              </a:rPr>
              <a:t> </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988459" lvl="1" indent="-378875" defTabSz="1219170">
              <a:defRPr/>
            </a:pPr>
            <a:r>
              <a:rPr lang="en-US" altLang="zh-CN" sz="1200" kern="0" dirty="0">
                <a:solidFill>
                  <a:prstClr val="black"/>
                </a:solidFill>
              </a:rPr>
              <a:t>None</a:t>
            </a:r>
            <a:endParaRPr lang="en-US" sz="1200" kern="0" dirty="0">
              <a:solidFill>
                <a:prstClr val="black"/>
              </a:solidFill>
            </a:endParaRPr>
          </a:p>
          <a:p>
            <a:pPr marL="455073" indent="-455073" defTabSz="1219170">
              <a:spcBef>
                <a:spcPts val="0"/>
              </a:spcBef>
              <a:spcAft>
                <a:spcPts val="0"/>
              </a:spcAft>
              <a:defRPr/>
            </a:pPr>
            <a:r>
              <a:rPr lang="de-DE" sz="1400" kern="0" dirty="0">
                <a:solidFill>
                  <a:prstClr val="black"/>
                </a:solidFill>
                <a:latin typeface="Calibri"/>
              </a:rPr>
              <a:t>Next steps:</a:t>
            </a:r>
          </a:p>
          <a:p>
            <a:pPr marL="988459" lvl="1" indent="-378875" defTabSz="1219170">
              <a:defRPr/>
            </a:pPr>
            <a:r>
              <a:rPr lang="en-US" altLang="de-DE" sz="1200" kern="0" dirty="0">
                <a:solidFill>
                  <a:prstClr val="black"/>
                </a:solidFill>
              </a:rPr>
              <a:t>Next step is to add potential requirements and solutions of </a:t>
            </a:r>
            <a:r>
              <a:rPr lang="en-US" altLang="de-DE" sz="1200" kern="0" dirty="0" err="1">
                <a:solidFill>
                  <a:prstClr val="black"/>
                </a:solidFill>
              </a:rPr>
              <a:t>IoT_NTN</a:t>
            </a:r>
            <a:r>
              <a:rPr lang="en-US" altLang="de-DE" sz="1200" kern="0" dirty="0">
                <a:solidFill>
                  <a:prstClr val="black"/>
                </a:solidFill>
              </a:rPr>
              <a:t>.</a:t>
            </a:r>
            <a:endParaRPr lang="en-US" sz="1200" kern="0" dirty="0">
              <a:solidFill>
                <a:prstClr val="black"/>
              </a:solidFill>
            </a:endParaRPr>
          </a:p>
        </p:txBody>
      </p:sp>
    </p:spTree>
    <p:extLst>
      <p:ext uri="{BB962C8B-B14F-4D97-AF65-F5344CB8AC3E}">
        <p14:creationId xmlns:p14="http://schemas.microsoft.com/office/powerpoint/2010/main" val="595110113"/>
      </p:ext>
    </p:extLst>
  </p:cSld>
  <p:clrMapOvr>
    <a:masterClrMapping/>
  </p:clrMapOvr>
  <p:transition spd="slow"/>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xmlns="" id="{A9985057-8F2A-44BF-9F53-9E66C674A60C}"/>
              </a:ext>
            </a:extLst>
          </p:cNvPr>
          <p:cNvSpPr>
            <a:spLocks noGrp="1"/>
          </p:cNvSpPr>
          <p:nvPr>
            <p:ph type="title"/>
          </p:nvPr>
        </p:nvSpPr>
        <p:spPr/>
        <p:txBody>
          <a:bodyPr/>
          <a:lstStyle/>
          <a:p>
            <a:r>
              <a:rPr lang="en-GB" altLang="en-US" sz="2800" dirty="0" smtClean="0"/>
              <a:t>Summary - </a:t>
            </a:r>
            <a:r>
              <a:rPr lang="en-US" altLang="zh-CN" sz="2800" kern="0" dirty="0" smtClean="0"/>
              <a:t>Rel-18 </a:t>
            </a:r>
            <a:r>
              <a:rPr lang="en-US" altLang="zh-CN" sz="2800" kern="0" dirty="0"/>
              <a:t>SI - Support of New Services</a:t>
            </a:r>
            <a:endParaRPr lang="en-US" altLang="en-US" sz="2800" dirty="0"/>
          </a:p>
        </p:txBody>
      </p:sp>
      <p:sp>
        <p:nvSpPr>
          <p:cNvPr id="6259" name="TextBox 1">
            <a:extLst>
              <a:ext uri="{FF2B5EF4-FFF2-40B4-BE49-F238E27FC236}">
                <a16:creationId xmlns:a16="http://schemas.microsoft.com/office/drawing/2014/main" xmlns="" id="{069CA535-1391-46F0-8C3F-78AB758814C7}"/>
              </a:ext>
            </a:extLst>
          </p:cNvPr>
          <p:cNvSpPr txBox="1">
            <a:spLocks noChangeArrowheads="1"/>
          </p:cNvSpPr>
          <p:nvPr/>
        </p:nvSpPr>
        <p:spPr bwMode="auto">
          <a:xfrm>
            <a:off x="284092" y="5757507"/>
            <a:ext cx="8233833" cy="2974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marL="0" marR="0" lvl="0" indent="0" algn="l" defTabSz="1219170" rtl="0" eaLnBrk="0" fontAlgn="base" latinLnBrk="0" hangingPunct="0">
              <a:lnSpc>
                <a:spcPct val="100000"/>
              </a:lnSpc>
              <a:spcBef>
                <a:spcPct val="0"/>
              </a:spcBef>
              <a:spcAft>
                <a:spcPct val="0"/>
              </a:spcAft>
              <a:buClrTx/>
              <a:buSzTx/>
              <a:buFontTx/>
              <a:buNone/>
              <a:tabLst/>
              <a:defRPr/>
            </a:pP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rPr>
              <a:t>For more information, see the full Work Plan at: </a:t>
            </a:r>
            <a:r>
              <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hlinkClick r:id="rId2"/>
              </a:rPr>
              <a:t>ftp://ftp.3gpp.org/information/WorkPlan</a:t>
            </a:r>
            <a:endParaRPr kumimoji="0" lang="en-GB" altLang="en-US" sz="1333" b="0" i="0" u="none" strike="noStrike" kern="1200" cap="none" spc="0" normalizeH="0" baseline="0" noProof="0">
              <a:ln>
                <a:noFill/>
              </a:ln>
              <a:solidFill>
                <a:prstClr val="black"/>
              </a:solidFill>
              <a:effectLst/>
              <a:uLnTx/>
              <a:uFillTx/>
              <a:latin typeface="Arial" panose="020B0604020202020204" pitchFamily="34" charset="0"/>
              <a:ea typeface="MS PGothic" panose="020B0600070205080204" pitchFamily="34" charset="-128"/>
              <a:cs typeface="Arial" panose="020B0604020202020204" pitchFamily="34" charset="0"/>
            </a:endParaRPr>
          </a:p>
        </p:txBody>
      </p:sp>
      <p:graphicFrame>
        <p:nvGraphicFramePr>
          <p:cNvPr id="8" name="表格 7"/>
          <p:cNvGraphicFramePr>
            <a:graphicFrameLocks noGrp="1"/>
          </p:cNvGraphicFramePr>
          <p:nvPr>
            <p:extLst>
              <p:ext uri="{D42A27DB-BD31-4B8C-83A1-F6EECF244321}">
                <p14:modId xmlns:p14="http://schemas.microsoft.com/office/powerpoint/2010/main" val="2172887259"/>
              </p:ext>
            </p:extLst>
          </p:nvPr>
        </p:nvGraphicFramePr>
        <p:xfrm>
          <a:off x="203468" y="1271801"/>
          <a:ext cx="11747157" cy="4335717"/>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460747"/>
                <a:gridCol w="573932"/>
                <a:gridCol w="1020877"/>
                <a:gridCol w="991788"/>
                <a:gridCol w="914905"/>
                <a:gridCol w="914905"/>
                <a:gridCol w="914905"/>
                <a:gridCol w="831356"/>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478865">
                <a:tc>
                  <a:txBody>
                    <a:bodyPr/>
                    <a:lstStyle/>
                    <a:p>
                      <a:pPr algn="l" fontAlgn="t"/>
                      <a:r>
                        <a:rPr lang="en-US" sz="1000" b="0" i="0" u="none" strike="noStrike" dirty="0">
                          <a:solidFill>
                            <a:srgbClr val="000000"/>
                          </a:solidFill>
                          <a:effectLst/>
                          <a:latin typeface="+mn-lt"/>
                        </a:rPr>
                        <a:t>940035</a:t>
                      </a:r>
                    </a:p>
                  </a:txBody>
                  <a:tcPr marL="6350" marR="6350" marT="6350" marB="0"/>
                </a:tc>
                <a:tc>
                  <a:txBody>
                    <a:bodyPr/>
                    <a:lstStyle/>
                    <a:p>
                      <a:pPr algn="l" fontAlgn="t"/>
                      <a:r>
                        <a:rPr lang="en-US" sz="100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00" b="0" i="0" u="none" strike="noStrike">
                          <a:solidFill>
                            <a:srgbClr val="000000"/>
                          </a:solidFill>
                          <a:effectLst/>
                          <a:latin typeface="+mn-lt"/>
                        </a:rPr>
                        <a:t>FS_OAM_eNPN</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40%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80%</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r>
                        <a:rPr lang="en-US" sz="1100" dirty="0" smtClean="0">
                          <a:solidFill>
                            <a:schemeClr val="tx1"/>
                          </a:solidFill>
                          <a:latin typeface="+mn-lt"/>
                        </a:rPr>
                        <a:t>ready for SA Information approval</a:t>
                      </a:r>
                      <a:endParaRPr lang="en-GB" sz="110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0-&gt;10-&gt;40-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60-&gt;80%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200" b="0" i="0" u="none" strike="noStrike" kern="1200" dirty="0" smtClean="0">
                          <a:solidFill>
                            <a:srgbClr val="000000"/>
                          </a:solidFill>
                          <a:effectLst/>
                          <a:latin typeface="+mn-lt"/>
                          <a:ea typeface="+mn-ea"/>
                          <a:cs typeface="+mn-cs"/>
                        </a:rPr>
                        <a:t>SP-220152</a:t>
                      </a:r>
                      <a:endParaRPr lang="zh-CN"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28.907</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a:solidFill>
                            <a:srgbClr val="000000"/>
                          </a:solidFill>
                          <a:effectLst/>
                          <a:latin typeface="+mn-lt"/>
                        </a:rPr>
                        <a:t>FS_EE5G_Ph2</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SA#100(June 2023)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100" b="0" i="0" u="none" strike="noStrike" kern="1200" dirty="0">
                        <a:solidFill>
                          <a:schemeClr val="tx1"/>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900" kern="1200" dirty="0">
                          <a:solidFill>
                            <a:srgbClr val="000000"/>
                          </a:solidFill>
                          <a:effectLst/>
                          <a:latin typeface="+mn-lt"/>
                          <a:ea typeface="宋体" panose="02010600030101010101" pitchFamily="2" charset="-122"/>
                          <a:cs typeface="Arial" panose="020B0604020202020204" pitchFamily="34" charset="0"/>
                        </a:rPr>
                        <a:t>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0-&gt;10-&gt;10-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15-&gt;25%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28.913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Orange</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00" b="0" i="0" u="none" strike="noStrike" dirty="0">
                          <a:solidFill>
                            <a:srgbClr val="000000"/>
                          </a:solidFill>
                          <a:effectLst/>
                          <a:latin typeface="+mn-lt"/>
                        </a:rPr>
                        <a:t>940040</a:t>
                      </a:r>
                    </a:p>
                  </a:txBody>
                  <a:tcPr marL="6350" marR="6350" marT="6350" marB="0"/>
                </a:tc>
                <a:tc>
                  <a:txBody>
                    <a:bodyPr/>
                    <a:lstStyle/>
                    <a:p>
                      <a:pPr algn="l" fontAlgn="t"/>
                      <a:r>
                        <a:rPr lang="en-US" sz="1000" b="0" i="0" u="none" strike="noStrike">
                          <a:solidFill>
                            <a:schemeClr val="tx1"/>
                          </a:solidFill>
                          <a:effectLst/>
                          <a:latin typeface="+mn-lt"/>
                        </a:rPr>
                        <a:t>Study on Network and Service Operations for Energy Utilities </a:t>
                      </a:r>
                    </a:p>
                  </a:txBody>
                  <a:tcPr marL="6350" marR="6350" marT="6350" marB="0"/>
                </a:tc>
                <a:tc>
                  <a:txBody>
                    <a:bodyPr/>
                    <a:lstStyle/>
                    <a:p>
                      <a:pPr algn="l" fontAlgn="t"/>
                      <a:r>
                        <a:rPr lang="en-US" sz="1000" b="0" i="0" u="none" strike="noStrike">
                          <a:solidFill>
                            <a:srgbClr val="000000"/>
                          </a:solidFill>
                          <a:effectLst/>
                          <a:latin typeface="+mn-lt"/>
                        </a:rPr>
                        <a:t>FS_NSOEU</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SA#98(Dec 2022</a:t>
                      </a:r>
                      <a:r>
                        <a:rPr lang="en-US" altLang="zh-CN" sz="900" kern="1200" dirty="0" smtClean="0">
                          <a:solidFill>
                            <a:srgbClr val="000000"/>
                          </a:solidFill>
                          <a:effectLst/>
                          <a:latin typeface="+mn-lt"/>
                          <a:ea typeface="+mn-ea"/>
                          <a:cs typeface="Arial" panose="020B0604020202020204" pitchFamily="34" charset="0"/>
                        </a:rPr>
                        <a:t>)-&gt;</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b="1" kern="1200" dirty="0" smtClean="0">
                          <a:solidFill>
                            <a:srgbClr val="0000FF"/>
                          </a:solidFill>
                          <a:effectLst/>
                          <a:latin typeface="+mn-lt"/>
                          <a:ea typeface="+mn-ea"/>
                          <a:cs typeface="Arial" panose="020B0604020202020204" pitchFamily="34" charset="0"/>
                        </a:rPr>
                        <a:t>SA#99(Mar 2023)</a:t>
                      </a:r>
                      <a:endParaRPr lang="en-US"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a:t>
                      </a:r>
                      <a:r>
                        <a:rPr lang="en-US" sz="1000" b="0" i="0" u="none" strike="noStrike" dirty="0" smtClean="0">
                          <a:solidFill>
                            <a:srgbClr val="000000"/>
                          </a:solidFill>
                          <a:effectLst/>
                          <a:latin typeface="+mn-lt"/>
                        </a:rPr>
                        <a:t>5</a:t>
                      </a:r>
                      <a:r>
                        <a:rPr lang="en-US" sz="1000" b="0" i="0" u="none" strike="noStrike" dirty="0">
                          <a:solidFill>
                            <a:srgbClr val="000000"/>
                          </a:solidFill>
                          <a:effectLst/>
                          <a:latin typeface="+mn-lt"/>
                        </a:rPr>
                        <a:t>%</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45%</a:t>
                      </a:r>
                    </a:p>
                  </a:txBody>
                  <a:tcPr marL="36002" marR="36002" marT="0" marB="0"/>
                </a:tc>
                <a:tc>
                  <a:txBody>
                    <a:bodyPr/>
                    <a:lstStyle/>
                    <a:p>
                      <a:pPr marL="0" marR="0" lvl="0" indent="0" algn="l" defTabSz="1219170" rtl="0" eaLnBrk="1" fontAlgn="auto" latinLnBrk="0" hangingPunct="1">
                        <a:lnSpc>
                          <a:spcPct val="107000"/>
                        </a:lnSpc>
                        <a:spcBef>
                          <a:spcPts val="0"/>
                        </a:spcBef>
                        <a:spcAft>
                          <a:spcPts val="800"/>
                        </a:spcAft>
                        <a:buClrTx/>
                        <a:buSzTx/>
                        <a:buFontTx/>
                        <a:buNone/>
                        <a:tabLst/>
                        <a:defRPr/>
                      </a:pPr>
                      <a:endParaRPr lang="en-GB" sz="1100" b="0" i="0" u="none" strike="noStrike" kern="1200" dirty="0">
                        <a:solidFill>
                          <a:schemeClr val="tx1"/>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宋体" panose="02010600030101010101" pitchFamily="2" charset="-122"/>
                          <a:cs typeface="Arial" panose="020B0604020202020204" pitchFamily="34" charset="0"/>
                        </a:rPr>
                        <a:t> </a:t>
                      </a:r>
                      <a:r>
                        <a:rPr lang="en-US" altLang="zh-CN" sz="900" kern="1200" dirty="0">
                          <a:solidFill>
                            <a:srgbClr val="000000"/>
                          </a:solidFill>
                          <a:effectLst/>
                          <a:latin typeface="+mn-lt"/>
                          <a:ea typeface="+mn-ea"/>
                          <a:cs typeface="Arial" panose="020B0604020202020204" pitchFamily="34" charset="0"/>
                        </a:rPr>
                        <a:t>0-&gt;10-&gt;15-</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35-&gt;45%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28.829</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Samsung </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20%</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-&gt;20%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28.863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32%</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FF3300"/>
                          </a:solidFill>
                          <a:effectLst/>
                          <a:latin typeface="+mn-lt"/>
                          <a:ea typeface="+mn-ea"/>
                          <a:cs typeface="Arial" panose="020B0604020202020204" pitchFamily="34" charset="0"/>
                        </a:rPr>
                        <a:t>0-&gt;5-&gt;</a:t>
                      </a:r>
                      <a:r>
                        <a:rPr lang="en-US" altLang="zh-CN" sz="900" kern="1200" dirty="0" smtClean="0">
                          <a:solidFill>
                            <a:srgbClr val="FF33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FF3300"/>
                          </a:solidFill>
                          <a:effectLst/>
                          <a:latin typeface="+mn-lt"/>
                          <a:ea typeface="+mn-ea"/>
                          <a:cs typeface="Arial" panose="020B0604020202020204" pitchFamily="34" charset="0"/>
                        </a:rPr>
                        <a:t>-&gt;32</a:t>
                      </a:r>
                      <a:r>
                        <a:rPr lang="en-US" altLang="zh-CN" sz="900" kern="1200" dirty="0" smtClean="0">
                          <a:solidFill>
                            <a:srgbClr val="FF3300"/>
                          </a:solidFill>
                          <a:effectLst/>
                          <a:latin typeface="+mn-lt"/>
                          <a:ea typeface="宋体" panose="02010600030101010101" pitchFamily="2" charset="-122"/>
                          <a:cs typeface="Arial" panose="020B0604020202020204" pitchFamily="34" charset="0"/>
                        </a:rPr>
                        <a:t>%</a:t>
                      </a:r>
                      <a:endParaRPr lang="zh-CN" sz="900" kern="1200" dirty="0">
                        <a:solidFill>
                          <a:srgbClr val="FF33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28.865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00" b="0" i="0" u="none" strike="noStrike" dirty="0">
                          <a:solidFill>
                            <a:srgbClr val="000000"/>
                          </a:solidFill>
                          <a:effectLst/>
                          <a:latin typeface="+mn-lt"/>
                        </a:rPr>
                        <a:t>910026</a:t>
                      </a:r>
                    </a:p>
                  </a:txBody>
                  <a:tcPr marL="6350" marR="6350" marT="6350" marB="0"/>
                </a:tc>
                <a:tc>
                  <a:txBody>
                    <a:bodyPr/>
                    <a:lstStyle/>
                    <a:p>
                      <a:pPr algn="l" fontAlgn="t"/>
                      <a:r>
                        <a:rPr lang="en-US" sz="1000" b="0" i="0" u="none" strike="noStrike">
                          <a:solidFill>
                            <a:schemeClr val="tx1"/>
                          </a:solidFill>
                          <a:effectLst/>
                          <a:latin typeface="+mn-lt"/>
                        </a:rPr>
                        <a:t>Study on network slice management capability exposure </a:t>
                      </a:r>
                    </a:p>
                  </a:txBody>
                  <a:tcPr marL="6350" marR="6350" marT="6350" marB="0"/>
                </a:tc>
                <a:tc>
                  <a:txBody>
                    <a:bodyPr/>
                    <a:lstStyle/>
                    <a:p>
                      <a:pPr algn="l" fontAlgn="t"/>
                      <a:r>
                        <a:rPr lang="en-US" sz="1000" b="0" i="0" u="none" strike="noStrike" dirty="0">
                          <a:solidFill>
                            <a:srgbClr val="000000"/>
                          </a:solidFill>
                          <a:effectLst/>
                          <a:latin typeface="+mn-lt"/>
                        </a:rPr>
                        <a:t>FS_NSCE</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a:solidFill>
                            <a:srgbClr val="000000"/>
                          </a:solidFill>
                          <a:effectLst/>
                          <a:latin typeface="+mn-lt"/>
                        </a:rPr>
                        <a:t>80%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83%</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900" kern="1200" dirty="0">
                          <a:solidFill>
                            <a:srgbClr val="000000"/>
                          </a:solidFill>
                          <a:effectLst/>
                          <a:latin typeface="+mn-lt"/>
                          <a:ea typeface="宋体" panose="02010600030101010101" pitchFamily="2" charset="-122"/>
                          <a:cs typeface="Arial" panose="020B0604020202020204" pitchFamily="34" charset="0"/>
                        </a:rPr>
                        <a:t>SA3, SA, RAN</a:t>
                      </a:r>
                      <a:endParaRPr lang="sv-SE" sz="90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70-&gt;75-&gt;80-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82-&gt;83%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28.824</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err="1">
                          <a:solidFill>
                            <a:srgbClr val="000000"/>
                          </a:solidFill>
                          <a:effectLst/>
                          <a:latin typeface="+mn-lt"/>
                          <a:ea typeface="+mn-ea"/>
                          <a:cs typeface="Arial" panose="020B0604020202020204" pitchFamily="34" charset="0"/>
                        </a:rPr>
                        <a:t>Alibaba</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00" b="0" i="0" u="none" strike="noStrike" dirty="0">
                          <a:solidFill>
                            <a:srgbClr val="000000"/>
                          </a:solidFill>
                          <a:effectLst/>
                          <a:latin typeface="+mn-lt"/>
                        </a:rPr>
                        <a:t>950029</a:t>
                      </a:r>
                    </a:p>
                  </a:txBody>
                  <a:tcPr marL="6350" marR="6350" marT="6350" marB="0"/>
                </a:tc>
                <a:tc>
                  <a:txBody>
                    <a:bodyPr/>
                    <a:lstStyle/>
                    <a:p>
                      <a:pPr algn="l" fontAlgn="t"/>
                      <a:r>
                        <a:rPr lang="en-US" sz="1000" b="0" i="0" u="none" strike="noStrike" dirty="0">
                          <a:solidFill>
                            <a:schemeClr val="tx1"/>
                          </a:solidFill>
                          <a:effectLst/>
                          <a:latin typeface="+mn-lt"/>
                        </a:rPr>
                        <a:t>Study on alignment with ETSI MEC for Edge computing management </a:t>
                      </a:r>
                    </a:p>
                  </a:txBody>
                  <a:tcPr marL="6350" marR="6350" marT="6350" marB="0"/>
                </a:tc>
                <a:tc>
                  <a:txBody>
                    <a:bodyPr/>
                    <a:lstStyle/>
                    <a:p>
                      <a:pPr algn="l" fontAlgn="t"/>
                      <a:r>
                        <a:rPr lang="en-US" sz="1000" b="0" i="0" u="none" strike="noStrike">
                          <a:solidFill>
                            <a:srgbClr val="000000"/>
                          </a:solidFill>
                          <a:effectLst/>
                          <a:latin typeface="+mn-lt"/>
                        </a:rPr>
                        <a:t>FS_MEC_ECM</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SA#97(Sep 2022</a:t>
                      </a:r>
                      <a:r>
                        <a:rPr lang="en-US" altLang="zh-CN" sz="900" kern="1200" dirty="0" smtClean="0">
                          <a:solidFill>
                            <a:srgbClr val="000000"/>
                          </a:solidFill>
                          <a:effectLst/>
                          <a:latin typeface="+mn-lt"/>
                          <a:ea typeface="+mn-ea"/>
                          <a:cs typeface="Arial" panose="020B0604020202020204" pitchFamily="34" charset="0"/>
                        </a:rPr>
                        <a:t>)-&gt;</a:t>
                      </a:r>
                      <a:r>
                        <a:rPr lang="en-US" altLang="zh-CN" sz="900" kern="1200" baseline="0" dirty="0" smtClean="0">
                          <a:solidFill>
                            <a:srgbClr val="000000"/>
                          </a:solidFill>
                          <a:effectLst/>
                          <a:latin typeface="+mn-lt"/>
                          <a:ea typeface="+mn-ea"/>
                          <a:cs typeface="Arial" panose="020B0604020202020204" pitchFamily="34" charset="0"/>
                        </a:rPr>
                        <a:t> </a:t>
                      </a:r>
                      <a:r>
                        <a:rPr lang="en-US" altLang="zh-CN" sz="900" b="1" kern="1200" baseline="0" dirty="0" smtClean="0">
                          <a:solidFill>
                            <a:srgbClr val="0000FF"/>
                          </a:solidFill>
                          <a:effectLst/>
                          <a:latin typeface="+mn-lt"/>
                          <a:ea typeface="+mn-ea"/>
                          <a:cs typeface="Arial" panose="020B0604020202020204" pitchFamily="34" charset="0"/>
                        </a:rPr>
                        <a:t>SA#99(Mar 2023)</a:t>
                      </a:r>
                      <a:endParaRPr lang="zh-CN" sz="9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ctr" fontAlgn="t"/>
                      <a:r>
                        <a:rPr lang="en-US" sz="1000" b="0" i="0" u="none" strike="noStrike" dirty="0">
                          <a:solidFill>
                            <a:srgbClr val="000000"/>
                          </a:solidFill>
                          <a:effectLst/>
                          <a:latin typeface="+mn-lt"/>
                        </a:rPr>
                        <a:t>15%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0-&gt;5-&gt;15-</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-&gt;50%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28.903</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Tree>
    <p:extLst>
      <p:ext uri="{BB962C8B-B14F-4D97-AF65-F5344CB8AC3E}">
        <p14:creationId xmlns:p14="http://schemas.microsoft.com/office/powerpoint/2010/main" val="3750459792"/>
      </p:ext>
    </p:extLst>
  </p:cSld>
  <p:clrMapOvr>
    <a:masterClrMapping/>
  </p:clrMapOvr>
  <p:transition spd="slow"/>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7">
            <a:extLst>
              <a:ext uri="{FF2B5EF4-FFF2-40B4-BE49-F238E27FC236}">
                <a16:creationId xmlns:a16="http://schemas.microsoft.com/office/drawing/2014/main" xmlns="" id="{B4F8F5CC-9B36-4C4A-96C2-095377087992}"/>
              </a:ext>
            </a:extLst>
          </p:cNvPr>
          <p:cNvSpPr txBox="1">
            <a:spLocks/>
          </p:cNvSpPr>
          <p:nvPr/>
        </p:nvSpPr>
        <p:spPr>
          <a:xfrm>
            <a:off x="3755710" y="2818155"/>
            <a:ext cx="4506097" cy="3727552"/>
          </a:xfrm>
          <a:prstGeom prst="rect">
            <a:avLst/>
          </a:prstGeom>
          <a:solidFill>
            <a:schemeClr val="bg1"/>
          </a:solidFill>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FS_NSOEU</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400" kern="0" dirty="0">
                <a:solidFill>
                  <a:prstClr val="black"/>
                </a:solidFill>
              </a:rPr>
              <a:t>Progress </a:t>
            </a:r>
            <a:r>
              <a:rPr lang="de-DE" altLang="de-DE" sz="1400" kern="0" dirty="0" smtClean="0">
                <a:solidFill>
                  <a:prstClr val="black"/>
                </a:solidFill>
              </a:rPr>
              <a:t>since SA5#144e:</a:t>
            </a:r>
            <a:endParaRPr lang="de-DE" altLang="de-DE" sz="1400" kern="0" dirty="0">
              <a:solidFill>
                <a:prstClr val="black"/>
              </a:solidFill>
            </a:endParaRPr>
          </a:p>
          <a:p>
            <a:pPr marL="855123" lvl="1" indent="-455073" defTabSz="1219170">
              <a:spcBef>
                <a:spcPts val="0"/>
              </a:spcBef>
              <a:spcAft>
                <a:spcPts val="0"/>
              </a:spcAft>
              <a:defRPr/>
            </a:pPr>
            <a:r>
              <a:rPr lang="en-US" altLang="de-DE" sz="1050" kern="0" dirty="0">
                <a:solidFill>
                  <a:prstClr val="black"/>
                </a:solidFill>
              </a:rPr>
              <a:t>The study has begun to add key issues and solutions.</a:t>
            </a:r>
          </a:p>
          <a:p>
            <a:pPr marL="855123" lvl="1" indent="-455073" defTabSz="1219170">
              <a:spcBef>
                <a:spcPts val="0"/>
              </a:spcBef>
              <a:spcAft>
                <a:spcPts val="0"/>
              </a:spcAft>
              <a:defRPr/>
            </a:pPr>
            <a:r>
              <a:rPr lang="en-US" altLang="de-DE" sz="1050" kern="0" dirty="0">
                <a:solidFill>
                  <a:prstClr val="black"/>
                </a:solidFill>
              </a:rPr>
              <a:t>The first and second objective have progressed well.</a:t>
            </a:r>
          </a:p>
          <a:p>
            <a:pPr marL="855123" lvl="1" indent="-455073" defTabSz="1219170">
              <a:spcBef>
                <a:spcPts val="0"/>
              </a:spcBef>
              <a:spcAft>
                <a:spcPts val="0"/>
              </a:spcAft>
              <a:defRPr/>
            </a:pPr>
            <a:r>
              <a:rPr lang="en-US" altLang="de-DE" sz="1050" kern="0" dirty="0">
                <a:solidFill>
                  <a:prstClr val="black"/>
                </a:solidFill>
              </a:rPr>
              <a:t>A solution was added for the first objective.</a:t>
            </a:r>
          </a:p>
          <a:p>
            <a:pPr marL="855123" lvl="1" indent="-455073" defTabSz="1219170">
              <a:spcBef>
                <a:spcPts val="0"/>
              </a:spcBef>
              <a:spcAft>
                <a:spcPts val="0"/>
              </a:spcAft>
              <a:defRPr/>
            </a:pPr>
            <a:r>
              <a:rPr lang="en-US" altLang="de-DE" sz="1050" kern="0" dirty="0">
                <a:solidFill>
                  <a:prstClr val="black"/>
                </a:solidFill>
              </a:rPr>
              <a:t>Use cases with clear requirements were added for the second objective.</a:t>
            </a:r>
            <a:endParaRPr lang="de-DE" altLang="de-DE" sz="1050" kern="0" dirty="0">
              <a:solidFill>
                <a:prstClr val="black"/>
              </a:solidFill>
            </a:endParaRPr>
          </a:p>
          <a:p>
            <a:pPr marL="457189" lvl="1" indent="0" defTabSz="1219170">
              <a:spcBef>
                <a:spcPts val="0"/>
              </a:spcBef>
              <a:spcAft>
                <a:spcPts val="0"/>
              </a:spcAft>
              <a:buNone/>
              <a:defRPr/>
            </a:pPr>
            <a:r>
              <a:rPr lang="en-US" altLang="zh-CN" sz="1050" kern="0" dirty="0">
                <a:solidFill>
                  <a:prstClr val="black"/>
                </a:solidFill>
              </a:rPr>
              <a:t> </a:t>
            </a:r>
          </a:p>
          <a:p>
            <a:pPr marL="455073" indent="-455073" defTabSz="1219170">
              <a:spcBef>
                <a:spcPts val="0"/>
              </a:spcBef>
              <a:spcAft>
                <a:spcPts val="0"/>
              </a:spcAft>
              <a:defRPr/>
            </a:pPr>
            <a:r>
              <a:rPr lang="en-US" altLang="zh-CN" sz="1400" kern="0" dirty="0">
                <a:solidFill>
                  <a:prstClr val="black"/>
                </a:solidFill>
              </a:rPr>
              <a:t>RAN impacts and dependencies:</a:t>
            </a:r>
            <a:endParaRPr lang="de-DE" altLang="zh-CN" sz="1400" kern="0" dirty="0">
              <a:solidFill>
                <a:prstClr val="black"/>
              </a:solidFill>
            </a:endParaRPr>
          </a:p>
          <a:p>
            <a:pPr marL="988459" lvl="1" indent="-378875" defTabSz="1219170">
              <a:spcBef>
                <a:spcPts val="0"/>
              </a:spcBef>
              <a:spcAft>
                <a:spcPts val="600"/>
              </a:spcAft>
              <a:defRPr/>
            </a:pPr>
            <a:r>
              <a:rPr lang="en-US" altLang="zh-CN" sz="1050" kern="0" dirty="0">
                <a:solidFill>
                  <a:prstClr val="black"/>
                </a:solidFill>
              </a:rPr>
              <a:t>Some monitoring requirements at the </a:t>
            </a:r>
            <a:r>
              <a:rPr lang="en-US" altLang="zh-CN" sz="1050" kern="0" dirty="0" err="1">
                <a:solidFill>
                  <a:prstClr val="black"/>
                </a:solidFill>
              </a:rPr>
              <a:t>eNB</a:t>
            </a:r>
            <a:r>
              <a:rPr lang="en-US" altLang="zh-CN" sz="1050" kern="0" dirty="0">
                <a:solidFill>
                  <a:prstClr val="black"/>
                </a:solidFill>
              </a:rPr>
              <a:t> level were identified, but this is only exposure. There is very likely to be no impact to the NRM or PM standard.</a:t>
            </a:r>
          </a:p>
          <a:p>
            <a:pPr marL="455073" indent="-455073" defTabSz="1219170">
              <a:spcBef>
                <a:spcPts val="0"/>
              </a:spcBef>
              <a:spcAft>
                <a:spcPts val="0"/>
              </a:spcAft>
              <a:defRPr/>
            </a:pPr>
            <a:r>
              <a:rPr lang="de-DE" altLang="zh-CN" sz="1400" kern="0" dirty="0">
                <a:solidFill>
                  <a:prstClr val="black"/>
                </a:solidFill>
              </a:rPr>
              <a:t>Next steps:</a:t>
            </a:r>
          </a:p>
          <a:p>
            <a:pPr marL="988459" lvl="1" indent="-378875" defTabSz="1219170">
              <a:defRPr/>
            </a:pPr>
            <a:r>
              <a:rPr lang="en-US" altLang="zh-CN" sz="1050" kern="0" dirty="0">
                <a:solidFill>
                  <a:prstClr val="black"/>
                </a:solidFill>
              </a:rPr>
              <a:t>Next meeting (SA5 146, after SA #97) will be crucial, to add more solutions and advance the third objective.</a:t>
            </a:r>
          </a:p>
          <a:p>
            <a:pPr marL="988459" lvl="1" indent="-378875" defTabSz="1219170">
              <a:defRPr/>
            </a:pPr>
            <a:r>
              <a:rPr lang="en-US" altLang="zh-CN" sz="1050" kern="0" dirty="0">
                <a:solidFill>
                  <a:prstClr val="black"/>
                </a:solidFill>
              </a:rPr>
              <a:t>Offline work with the EUTC has identified a promising strategy for the third objective, which will be submitted at SA5 146.</a:t>
            </a:r>
          </a:p>
          <a:p>
            <a:pPr marL="988459" lvl="1" indent="-378875" defTabSz="1219170">
              <a:defRPr/>
            </a:pPr>
            <a:r>
              <a:rPr lang="en-US" altLang="zh-CN" sz="1050" kern="0" dirty="0">
                <a:solidFill>
                  <a:prstClr val="black"/>
                </a:solidFill>
              </a:rPr>
              <a:t>There are comments outstanding from SA5#145e to address at SA5#146. </a:t>
            </a:r>
          </a:p>
        </p:txBody>
      </p:sp>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a:t>
            </a:r>
            <a:r>
              <a:rPr lang="en-US" altLang="zh-CN" sz="2800" dirty="0" smtClean="0"/>
              <a:t> (1/4)</a:t>
            </a:r>
            <a:r>
              <a:rPr lang="sv-SE" altLang="zh-CN" sz="2800" dirty="0"/>
              <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712355787"/>
              </p:ext>
            </p:extLst>
          </p:nvPr>
        </p:nvGraphicFramePr>
        <p:xfrm>
          <a:off x="194694" y="900452"/>
          <a:ext cx="11747157" cy="1903222"/>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469521"/>
                <a:gridCol w="564205"/>
                <a:gridCol w="1021830"/>
                <a:gridCol w="991788"/>
                <a:gridCol w="914905"/>
                <a:gridCol w="914905"/>
                <a:gridCol w="914905"/>
                <a:gridCol w="831356"/>
              </a:tblGrid>
              <a:tr h="30742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406357">
                <a:tc>
                  <a:txBody>
                    <a:bodyPr/>
                    <a:lstStyle/>
                    <a:p>
                      <a:pPr algn="l" fontAlgn="t"/>
                      <a:r>
                        <a:rPr lang="en-US" sz="1050" b="0" i="0" u="none" strike="noStrike" dirty="0">
                          <a:solidFill>
                            <a:srgbClr val="000000"/>
                          </a:solidFill>
                          <a:effectLst/>
                          <a:latin typeface="+mn-lt"/>
                        </a:rPr>
                        <a:t>940035</a:t>
                      </a:r>
                    </a:p>
                  </a:txBody>
                  <a:tcPr marL="6350" marR="6350" marT="6350" marB="0"/>
                </a:tc>
                <a:tc>
                  <a:txBody>
                    <a:bodyPr/>
                    <a:lstStyle/>
                    <a:p>
                      <a:pPr algn="l" fontAlgn="t"/>
                      <a:r>
                        <a:rPr lang="en-US" sz="1050" b="0" i="0" u="none" strike="noStrike" dirty="0">
                          <a:solidFill>
                            <a:schemeClr val="tx1"/>
                          </a:solidFill>
                          <a:effectLst/>
                          <a:latin typeface="+mn-lt"/>
                        </a:rPr>
                        <a:t>Study on enhancement of management of non-public networks </a:t>
                      </a:r>
                    </a:p>
                  </a:txBody>
                  <a:tcPr marL="6350" marR="6350" marT="6350" marB="0"/>
                </a:tc>
                <a:tc>
                  <a:txBody>
                    <a:bodyPr/>
                    <a:lstStyle/>
                    <a:p>
                      <a:pPr algn="l" fontAlgn="t"/>
                      <a:r>
                        <a:rPr lang="en-US" sz="1050" b="0" i="0" u="none" strike="noStrike" dirty="0" err="1">
                          <a:solidFill>
                            <a:srgbClr val="000000"/>
                          </a:solidFill>
                          <a:effectLst/>
                          <a:latin typeface="+mn-lt"/>
                        </a:rPr>
                        <a:t>FS_OAM_eNPN</a:t>
                      </a:r>
                      <a:endParaRPr lang="en-US" sz="1050" b="0" i="0" u="none" strike="noStrike" dirty="0">
                        <a:solidFill>
                          <a:srgbClr val="000000"/>
                        </a:solidFill>
                        <a:effectLst/>
                        <a:latin typeface="+mn-lt"/>
                      </a:endParaRP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SA#98(Dec 2022)</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a:solidFill>
                            <a:srgbClr val="000000"/>
                          </a:solidFill>
                          <a:effectLst/>
                          <a:latin typeface="+mn-lt"/>
                        </a:rPr>
                        <a:t>40%</a:t>
                      </a:r>
                    </a:p>
                  </a:txBody>
                  <a:tcPr marL="6350" marR="6350" marT="6350" marB="0"/>
                </a:tc>
                <a:tc>
                  <a:txBody>
                    <a:bodyPr/>
                    <a:lstStyle/>
                    <a:p>
                      <a:pPr algn="ctr">
                        <a:lnSpc>
                          <a:spcPct val="107000"/>
                        </a:lnSpc>
                        <a:spcAft>
                          <a:spcPts val="800"/>
                        </a:spcAft>
                      </a:pPr>
                      <a:r>
                        <a:rPr lang="en-GB" sz="1050" b="0" i="0" u="none" strike="noStrike" kern="1200" dirty="0" smtClean="0">
                          <a:solidFill>
                            <a:srgbClr val="0000FF"/>
                          </a:solidFill>
                          <a:effectLst/>
                          <a:latin typeface="+mn-lt"/>
                          <a:ea typeface="+mn-ea"/>
                          <a:cs typeface="+mn-cs"/>
                        </a:rPr>
                        <a:t>80%</a:t>
                      </a:r>
                      <a:endParaRPr lang="en-GB" sz="105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r>
                        <a:rPr lang="en-US" sz="1050" dirty="0" smtClean="0">
                          <a:solidFill>
                            <a:schemeClr val="tx1"/>
                          </a:solidFill>
                          <a:latin typeface="+mn-lt"/>
                        </a:rPr>
                        <a:t>ready for SA Information approval</a:t>
                      </a:r>
                      <a:endParaRPr lang="en-GB" sz="1050" dirty="0">
                        <a:solidFill>
                          <a:schemeClr val="tx1"/>
                        </a:solidFill>
                        <a:latin typeface="+mn-lt"/>
                      </a:endParaRPr>
                    </a:p>
                  </a:txBody>
                  <a:tcPr marL="36002" marR="36002" marT="0" marB="0" anchor="ctr"/>
                </a:tc>
                <a:tc>
                  <a:txBody>
                    <a:bodyPr/>
                    <a:lstStyle/>
                    <a:p>
                      <a:pPr marL="0" algn="l" defTabSz="1219170" rtl="0" eaLnBrk="1" latinLnBrk="0" hangingPunct="1">
                        <a:lnSpc>
                          <a:spcPct val="150000"/>
                        </a:lnSpc>
                        <a:spcAft>
                          <a:spcPts val="0"/>
                        </a:spcAft>
                      </a:pP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0-&gt;10-&gt;40-</a:t>
                      </a:r>
                      <a:r>
                        <a:rPr lang="en-US" altLang="zh-CN" sz="1050" kern="1200" dirty="0">
                          <a:solidFill>
                            <a:srgbClr val="000000"/>
                          </a:solidFill>
                          <a:effectLst/>
                          <a:latin typeface="+mn-lt"/>
                          <a:ea typeface="宋体" panose="02010600030101010101" pitchFamily="2" charset="-122"/>
                          <a:cs typeface="Arial" panose="020B0604020202020204" pitchFamily="34" charset="0"/>
                        </a:rPr>
                        <a:t>&gt;</a:t>
                      </a:r>
                      <a:r>
                        <a:rPr lang="en-US" altLang="zh-CN" sz="1050" kern="1200" dirty="0" smtClean="0">
                          <a:solidFill>
                            <a:srgbClr val="000000"/>
                          </a:solidFill>
                          <a:effectLst/>
                          <a:latin typeface="+mn-lt"/>
                          <a:ea typeface="宋体" panose="02010600030101010101" pitchFamily="2" charset="-122"/>
                          <a:cs typeface="Arial" panose="020B0604020202020204" pitchFamily="34" charset="0"/>
                        </a:rPr>
                        <a:t>60-&gt;80%</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r>
                        <a:rPr lang="en-US" altLang="zh-CN" sz="1050" b="0" i="0" u="none" strike="noStrike" kern="1200" dirty="0" smtClean="0">
                          <a:solidFill>
                            <a:srgbClr val="000000"/>
                          </a:solidFill>
                          <a:effectLst/>
                          <a:latin typeface="+mn-lt"/>
                          <a:ea typeface="+mn-ea"/>
                          <a:cs typeface="+mn-cs"/>
                        </a:rPr>
                        <a:t>SP-220152</a:t>
                      </a:r>
                      <a:endParaRPr lang="zh-CN" altLang="zh-CN" sz="105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28.907</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Huawei</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529366">
                <a:tc>
                  <a:txBody>
                    <a:bodyPr/>
                    <a:lstStyle/>
                    <a:p>
                      <a:pPr algn="l" fontAlgn="t"/>
                      <a:r>
                        <a:rPr lang="en-US" sz="1050" b="0" i="0" u="none" strike="noStrike" dirty="0">
                          <a:solidFill>
                            <a:srgbClr val="000000"/>
                          </a:solidFill>
                          <a:effectLst/>
                          <a:latin typeface="+mn-lt"/>
                        </a:rPr>
                        <a:t>940040</a:t>
                      </a:r>
                    </a:p>
                  </a:txBody>
                  <a:tcPr marL="6350" marR="6350" marT="6350" marB="0"/>
                </a:tc>
                <a:tc>
                  <a:txBody>
                    <a:bodyPr/>
                    <a:lstStyle/>
                    <a:p>
                      <a:pPr algn="l" fontAlgn="t"/>
                      <a:r>
                        <a:rPr lang="en-US" sz="1050" b="0" i="0" u="none" strike="noStrike">
                          <a:solidFill>
                            <a:schemeClr val="tx1"/>
                          </a:solidFill>
                          <a:effectLst/>
                          <a:latin typeface="+mn-lt"/>
                        </a:rPr>
                        <a:t>Study on Network and Service Operations for Energy Utilities </a:t>
                      </a:r>
                    </a:p>
                  </a:txBody>
                  <a:tcPr marL="6350" marR="6350" marT="6350" marB="0"/>
                </a:tc>
                <a:tc>
                  <a:txBody>
                    <a:bodyPr/>
                    <a:lstStyle/>
                    <a:p>
                      <a:pPr algn="l" fontAlgn="t"/>
                      <a:r>
                        <a:rPr lang="en-US" sz="1050" b="0" i="0" u="none" strike="noStrike" dirty="0">
                          <a:solidFill>
                            <a:srgbClr val="000000"/>
                          </a:solidFill>
                          <a:effectLst/>
                          <a:latin typeface="+mn-lt"/>
                        </a:rPr>
                        <a:t>FS_NSOEU</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smtClean="0">
                          <a:solidFill>
                            <a:srgbClr val="000000"/>
                          </a:solidFill>
                          <a:effectLst/>
                          <a:latin typeface="+mn-lt"/>
                          <a:ea typeface="+mn-ea"/>
                          <a:cs typeface="Arial" panose="020B0604020202020204" pitchFamily="34" charset="0"/>
                        </a:rPr>
                        <a:t>SA#98(Dec 2022)-&gt;</a:t>
                      </a:r>
                    </a:p>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b="1" kern="1200" dirty="0" smtClean="0">
                          <a:solidFill>
                            <a:srgbClr val="0000FF"/>
                          </a:solidFill>
                          <a:effectLst/>
                          <a:latin typeface="+mn-lt"/>
                          <a:ea typeface="+mn-ea"/>
                          <a:cs typeface="Arial" panose="020B0604020202020204" pitchFamily="34" charset="0"/>
                        </a:rPr>
                        <a:t>SA#99(Mar 2023)</a:t>
                      </a:r>
                      <a:endParaRPr lang="en-US" altLang="zh-CN" sz="1050" b="1" kern="1200" dirty="0">
                        <a:solidFill>
                          <a:srgbClr val="0000FF"/>
                        </a:solidFill>
                        <a:effectLst/>
                        <a:latin typeface="+mn-lt"/>
                        <a:ea typeface="+mn-ea"/>
                        <a:cs typeface="Arial" panose="020B0604020202020204" pitchFamily="34" charset="0"/>
                      </a:endParaRPr>
                    </a:p>
                  </a:txBody>
                  <a:tcPr marL="9525" marR="9525" marT="9525" marB="9525"/>
                </a:tc>
                <a:tc>
                  <a:txBody>
                    <a:bodyPr/>
                    <a:lstStyle/>
                    <a:p>
                      <a:pPr algn="l" fontAlgn="t"/>
                      <a:r>
                        <a:rPr lang="en-US" sz="1050" b="0" i="0" u="none" strike="noStrike" dirty="0">
                          <a:solidFill>
                            <a:srgbClr val="000000"/>
                          </a:solidFill>
                          <a:effectLst/>
                          <a:latin typeface="+mn-lt"/>
                        </a:rPr>
                        <a:t>25%</a:t>
                      </a:r>
                    </a:p>
                  </a:txBody>
                  <a:tcPr marL="6350" marR="6350" marT="6350" marB="0"/>
                </a:tc>
                <a:tc>
                  <a:txBody>
                    <a:bodyPr/>
                    <a:lstStyle/>
                    <a:p>
                      <a:pPr algn="ctr">
                        <a:lnSpc>
                          <a:spcPct val="107000"/>
                        </a:lnSpc>
                        <a:spcAft>
                          <a:spcPts val="800"/>
                        </a:spcAft>
                      </a:pPr>
                      <a:r>
                        <a:rPr lang="en-GB" sz="1050" b="0" i="0" u="none" strike="noStrike" kern="1200" dirty="0">
                          <a:solidFill>
                            <a:srgbClr val="0000FF"/>
                          </a:solidFill>
                          <a:effectLst/>
                          <a:latin typeface="+mn-lt"/>
                          <a:ea typeface="+mn-ea"/>
                          <a:cs typeface="+mn-cs"/>
                        </a:rPr>
                        <a:t>45%</a:t>
                      </a: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宋体" panose="02010600030101010101" pitchFamily="2" charset="-122"/>
                          <a:cs typeface="Arial" panose="020B0604020202020204" pitchFamily="34" charset="0"/>
                        </a:rPr>
                        <a:t> </a:t>
                      </a:r>
                      <a:r>
                        <a:rPr lang="en-US" altLang="zh-CN" sz="1050" kern="1200" dirty="0">
                          <a:solidFill>
                            <a:srgbClr val="000000"/>
                          </a:solidFill>
                          <a:effectLst/>
                          <a:latin typeface="+mn-lt"/>
                          <a:ea typeface="+mn-ea"/>
                          <a:cs typeface="Arial" panose="020B0604020202020204" pitchFamily="34" charset="0"/>
                        </a:rPr>
                        <a:t>0-&gt;10-&gt;15-</a:t>
                      </a:r>
                      <a:r>
                        <a:rPr lang="en-US" altLang="zh-CN" sz="1050" kern="1200" dirty="0">
                          <a:solidFill>
                            <a:srgbClr val="000000"/>
                          </a:solidFill>
                          <a:effectLst/>
                          <a:latin typeface="+mn-lt"/>
                          <a:ea typeface="宋体" panose="02010600030101010101" pitchFamily="2" charset="-122"/>
                          <a:cs typeface="Arial" panose="020B0604020202020204" pitchFamily="34" charset="0"/>
                        </a:rPr>
                        <a:t>&gt;35%</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05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1050" kern="1200" dirty="0">
                          <a:solidFill>
                            <a:srgbClr val="000000"/>
                          </a:solidFill>
                          <a:effectLst/>
                          <a:latin typeface="+mn-lt"/>
                          <a:ea typeface="宋体" panose="02010600030101010101" pitchFamily="2" charset="-122"/>
                          <a:cs typeface="Arial" panose="020B0604020202020204" pitchFamily="34" charset="0"/>
                        </a:rPr>
                        <a:t>28.829</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50" kern="1200" dirty="0">
                          <a:solidFill>
                            <a:srgbClr val="000000"/>
                          </a:solidFill>
                          <a:effectLst/>
                          <a:latin typeface="+mn-lt"/>
                          <a:ea typeface="+mn-ea"/>
                          <a:cs typeface="Arial" panose="020B0604020202020204" pitchFamily="34" charset="0"/>
                        </a:rPr>
                        <a:t>Samsung </a:t>
                      </a:r>
                      <a:endParaRPr lang="en-US"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21017">
                <a:tc>
                  <a:txBody>
                    <a:bodyPr/>
                    <a:lstStyle/>
                    <a:p>
                      <a:pPr algn="l" fontAlgn="t"/>
                      <a:r>
                        <a:rPr lang="en-US" sz="1050" b="0" i="0" u="none" strike="noStrike" dirty="0">
                          <a:solidFill>
                            <a:srgbClr val="000000"/>
                          </a:solidFill>
                          <a:effectLst/>
                          <a:latin typeface="+mn-lt"/>
                        </a:rPr>
                        <a:t>910026</a:t>
                      </a:r>
                    </a:p>
                  </a:txBody>
                  <a:tcPr marL="6350" marR="6350" marT="6350" marB="0"/>
                </a:tc>
                <a:tc>
                  <a:txBody>
                    <a:bodyPr/>
                    <a:lstStyle/>
                    <a:p>
                      <a:pPr algn="l" fontAlgn="t"/>
                      <a:r>
                        <a:rPr lang="en-US" sz="1050" b="0" i="0" u="none" strike="noStrike" dirty="0">
                          <a:solidFill>
                            <a:schemeClr val="tx1"/>
                          </a:solidFill>
                          <a:effectLst/>
                          <a:latin typeface="+mn-lt"/>
                        </a:rPr>
                        <a:t>Study on network slice management capability exposure </a:t>
                      </a:r>
                    </a:p>
                  </a:txBody>
                  <a:tcPr marL="6350" marR="6350" marT="6350" marB="0"/>
                </a:tc>
                <a:tc>
                  <a:txBody>
                    <a:bodyPr/>
                    <a:lstStyle/>
                    <a:p>
                      <a:pPr algn="l" fontAlgn="t"/>
                      <a:r>
                        <a:rPr lang="en-US" sz="1050" b="0" i="0" u="none" strike="noStrike" dirty="0">
                          <a:solidFill>
                            <a:srgbClr val="000000"/>
                          </a:solidFill>
                          <a:effectLst/>
                          <a:latin typeface="+mn-lt"/>
                        </a:rPr>
                        <a:t>FS_NSCE</a:t>
                      </a:r>
                    </a:p>
                  </a:txBody>
                  <a:tcPr marL="6350" marR="6350" marT="6350" marB="0"/>
                </a:tc>
                <a:tc>
                  <a:txBody>
                    <a:bodyPr/>
                    <a:lstStyle/>
                    <a:p>
                      <a:pPr algn="l" fontAlgn="t"/>
                      <a:r>
                        <a:rPr lang="en-US" sz="1050" b="0" i="0" u="none" strike="noStrike">
                          <a:solidFill>
                            <a:srgbClr val="000000"/>
                          </a:solidFill>
                          <a:effectLst/>
                          <a:latin typeface="+mn-lt"/>
                        </a:rPr>
                        <a:t>Rel-18</a:t>
                      </a:r>
                    </a:p>
                  </a:txBody>
                  <a:tcPr marL="6350" marR="6350" marT="6350" marB="0"/>
                </a:tc>
                <a:tc>
                  <a:txBody>
                    <a:bodyPr/>
                    <a:lstStyle/>
                    <a:p>
                      <a:pPr algn="l" fontAlgn="t"/>
                      <a:r>
                        <a:rPr lang="en-US" sz="105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00000"/>
                        </a:lnSpc>
                        <a:spcAft>
                          <a:spcPts val="0"/>
                        </a:spcAft>
                      </a:pPr>
                      <a:r>
                        <a:rPr lang="en-US" altLang="zh-CN" sz="1050" kern="1200" dirty="0">
                          <a:solidFill>
                            <a:srgbClr val="000000"/>
                          </a:solidFill>
                          <a:effectLst/>
                          <a:latin typeface="+mn-lt"/>
                          <a:ea typeface="+mn-ea"/>
                          <a:cs typeface="Arial" panose="020B0604020202020204" pitchFamily="34" charset="0"/>
                        </a:rPr>
                        <a:t>SA#98(Dec 2022)</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50" b="0" i="0" u="none" strike="noStrike" dirty="0">
                          <a:solidFill>
                            <a:srgbClr val="000000"/>
                          </a:solidFill>
                          <a:effectLst/>
                          <a:latin typeface="+mn-lt"/>
                        </a:rPr>
                        <a:t>80%</a:t>
                      </a:r>
                    </a:p>
                  </a:txBody>
                  <a:tcPr marL="6350" marR="6350" marT="6350" marB="0"/>
                </a:tc>
                <a:tc>
                  <a:txBody>
                    <a:bodyPr/>
                    <a:lstStyle/>
                    <a:p>
                      <a:pPr algn="ctr">
                        <a:lnSpc>
                          <a:spcPct val="107000"/>
                        </a:lnSpc>
                        <a:spcAft>
                          <a:spcPts val="800"/>
                        </a:spcAft>
                      </a:pPr>
                      <a:r>
                        <a:rPr lang="en-GB" sz="1050" b="0" i="0" u="none" strike="noStrike" kern="1200" dirty="0" smtClean="0">
                          <a:solidFill>
                            <a:srgbClr val="0000FF"/>
                          </a:solidFill>
                          <a:effectLst/>
                          <a:latin typeface="+mn-lt"/>
                          <a:ea typeface="+mn-ea"/>
                          <a:cs typeface="+mn-cs"/>
                        </a:rPr>
                        <a:t>83%</a:t>
                      </a:r>
                      <a:endParaRPr lang="en-GB" sz="105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05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en-US" sz="1050" kern="1200" dirty="0">
                          <a:solidFill>
                            <a:srgbClr val="000000"/>
                          </a:solidFill>
                          <a:effectLst/>
                          <a:latin typeface="+mn-lt"/>
                          <a:ea typeface="宋体" panose="02010600030101010101" pitchFamily="2" charset="-122"/>
                          <a:cs typeface="Arial" panose="020B0604020202020204" pitchFamily="34" charset="0"/>
                        </a:rPr>
                        <a:t>SA3, SA, RAN</a:t>
                      </a:r>
                      <a:endParaRPr lang="sv-SE" sz="1050" kern="1200" dirty="0">
                        <a:solidFill>
                          <a:srgbClr val="000000"/>
                        </a:solidFill>
                        <a:effectLst/>
                        <a:latin typeface="+mn-lt"/>
                        <a:ea typeface="宋体" panose="02010600030101010101" pitchFamily="2" charset="-122"/>
                        <a:cs typeface="Arial" panose="020B0604020202020204" pitchFamily="34" charset="0"/>
                      </a:endParaRPr>
                    </a:p>
                  </a:txBody>
                  <a:tcPr marL="68580" marR="68580" marT="0" marB="0" anchor="ctr"/>
                </a:tc>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altLang="zh-CN" sz="1050" kern="1200" dirty="0">
                          <a:solidFill>
                            <a:srgbClr val="000000"/>
                          </a:solidFill>
                          <a:effectLst/>
                          <a:latin typeface="+mn-lt"/>
                          <a:ea typeface="+mn-ea"/>
                          <a:cs typeface="Arial" panose="020B0604020202020204" pitchFamily="34" charset="0"/>
                        </a:rPr>
                        <a:t>70-&gt;75-&gt;80-</a:t>
                      </a:r>
                      <a:r>
                        <a:rPr lang="en-US" altLang="zh-CN" sz="1050" kern="1200" dirty="0">
                          <a:solidFill>
                            <a:srgbClr val="000000"/>
                          </a:solidFill>
                          <a:effectLst/>
                          <a:latin typeface="+mn-lt"/>
                          <a:ea typeface="宋体" panose="02010600030101010101" pitchFamily="2" charset="-122"/>
                          <a:cs typeface="Arial" panose="020B0604020202020204" pitchFamily="34" charset="0"/>
                        </a:rPr>
                        <a:t>&gt;</a:t>
                      </a:r>
                      <a:r>
                        <a:rPr lang="en-US" altLang="zh-CN" sz="1050" kern="1200" dirty="0" smtClean="0">
                          <a:solidFill>
                            <a:srgbClr val="000000"/>
                          </a:solidFill>
                          <a:effectLst/>
                          <a:latin typeface="+mn-lt"/>
                          <a:ea typeface="宋体" panose="02010600030101010101" pitchFamily="2" charset="-122"/>
                          <a:cs typeface="Arial" panose="020B0604020202020204" pitchFamily="34" charset="0"/>
                        </a:rPr>
                        <a:t>82-&gt;83%</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050" b="0" i="0" u="none" strike="noStrike" kern="1200" dirty="0" smtClean="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050" kern="1200" dirty="0">
                          <a:solidFill>
                            <a:srgbClr val="000000"/>
                          </a:solidFill>
                          <a:effectLst/>
                          <a:latin typeface="+mn-lt"/>
                          <a:ea typeface="宋体" panose="02010600030101010101" pitchFamily="2" charset="-122"/>
                          <a:cs typeface="Arial" panose="020B0604020202020204" pitchFamily="34" charset="0"/>
                        </a:rPr>
                        <a:t>28.824</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50" kern="1200" dirty="0" err="1">
                          <a:solidFill>
                            <a:srgbClr val="000000"/>
                          </a:solidFill>
                          <a:effectLst/>
                          <a:latin typeface="+mn-lt"/>
                          <a:ea typeface="+mn-ea"/>
                          <a:cs typeface="Arial" panose="020B0604020202020204" pitchFamily="34" charset="0"/>
                        </a:rPr>
                        <a:t>Alibaba</a:t>
                      </a:r>
                      <a:endParaRPr lang="zh-CN" sz="105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128194" y="2787418"/>
            <a:ext cx="34552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err="1" smtClean="0">
                <a:solidFill>
                  <a:srgbClr val="0000FF"/>
                </a:solidFill>
              </a:rPr>
              <a:t>FS_OAM_eNPN</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600" kern="0" dirty="0" smtClean="0">
                <a:solidFill>
                  <a:prstClr val="black"/>
                </a:solidFill>
              </a:rPr>
              <a:t>Progress since SA5#144e:</a:t>
            </a:r>
            <a:endParaRPr lang="de-DE" altLang="de-DE" sz="1600" kern="0" dirty="0">
              <a:solidFill>
                <a:prstClr val="black"/>
              </a:solidFill>
            </a:endParaRPr>
          </a:p>
          <a:p>
            <a:pPr marL="855123" lvl="1" indent="-455073" defTabSz="1219170">
              <a:spcBef>
                <a:spcPts val="0"/>
              </a:spcBef>
              <a:spcAft>
                <a:spcPts val="0"/>
              </a:spcAft>
              <a:defRPr/>
            </a:pPr>
            <a:r>
              <a:rPr lang="de-DE" altLang="de-DE" sz="1100" kern="0" dirty="0" smtClean="0">
                <a:solidFill>
                  <a:prstClr val="black"/>
                </a:solidFill>
              </a:rPr>
              <a:t>Update </a:t>
            </a:r>
            <a:r>
              <a:rPr lang="de-DE" altLang="de-DE" sz="1100" kern="0" dirty="0">
                <a:solidFill>
                  <a:prstClr val="black"/>
                </a:solidFill>
              </a:rPr>
              <a:t>performance data collection procedure</a:t>
            </a:r>
          </a:p>
          <a:p>
            <a:pPr marL="855123" lvl="1" indent="-455073" defTabSz="1219170">
              <a:spcBef>
                <a:spcPts val="0"/>
              </a:spcBef>
              <a:spcAft>
                <a:spcPts val="0"/>
              </a:spcAft>
              <a:defRPr/>
            </a:pPr>
            <a:r>
              <a:rPr lang="de-DE" altLang="de-DE" sz="1100" kern="0" dirty="0" smtClean="0">
                <a:solidFill>
                  <a:prstClr val="black"/>
                </a:solidFill>
              </a:rPr>
              <a:t>Add </a:t>
            </a:r>
            <a:r>
              <a:rPr lang="de-DE" altLang="de-DE" sz="1100" kern="0" dirty="0">
                <a:solidFill>
                  <a:prstClr val="black"/>
                </a:solidFill>
              </a:rPr>
              <a:t>potential solution for SLA monitoring and evaluation</a:t>
            </a:r>
          </a:p>
          <a:p>
            <a:pPr marL="855123" lvl="1" indent="-455073" defTabSz="1219170">
              <a:spcBef>
                <a:spcPts val="0"/>
              </a:spcBef>
              <a:spcAft>
                <a:spcPts val="0"/>
              </a:spcAft>
              <a:defRPr/>
            </a:pPr>
            <a:r>
              <a:rPr lang="de-DE" altLang="de-DE" sz="1100" kern="0" dirty="0" smtClean="0">
                <a:solidFill>
                  <a:prstClr val="black"/>
                </a:solidFill>
              </a:rPr>
              <a:t>Add </a:t>
            </a:r>
            <a:r>
              <a:rPr lang="de-DE" altLang="de-DE" sz="1100" kern="0" dirty="0">
                <a:solidFill>
                  <a:prstClr val="black"/>
                </a:solidFill>
              </a:rPr>
              <a:t>key issue for network capability exposure</a:t>
            </a:r>
          </a:p>
          <a:p>
            <a:pPr marL="855123" lvl="1" indent="-455073" defTabSz="1219170">
              <a:spcBef>
                <a:spcPts val="0"/>
              </a:spcBef>
              <a:spcAft>
                <a:spcPts val="0"/>
              </a:spcAft>
              <a:defRPr/>
            </a:pPr>
            <a:r>
              <a:rPr lang="de-DE" altLang="de-DE" sz="1100" kern="0" dirty="0" smtClean="0">
                <a:solidFill>
                  <a:prstClr val="black"/>
                </a:solidFill>
              </a:rPr>
              <a:t>Add </a:t>
            </a:r>
            <a:r>
              <a:rPr lang="de-DE" altLang="de-DE" sz="1100" kern="0" dirty="0">
                <a:solidFill>
                  <a:prstClr val="black"/>
                </a:solidFill>
              </a:rPr>
              <a:t>potential solution for satisfying resource isolation demand for Smart Grid Utilities</a:t>
            </a:r>
          </a:p>
          <a:p>
            <a:pPr marL="457189" lvl="1" indent="0" defTabSz="1219170">
              <a:spcBef>
                <a:spcPts val="0"/>
              </a:spcBef>
              <a:spcAft>
                <a:spcPts val="0"/>
              </a:spcAft>
              <a:buNone/>
              <a:defRPr/>
            </a:pPr>
            <a:r>
              <a:rPr lang="en-US" altLang="zh-CN" sz="1100" kern="0" dirty="0" smtClean="0">
                <a:solidFill>
                  <a:prstClr val="black"/>
                </a:solidFill>
              </a:rPr>
              <a:t> </a:t>
            </a:r>
            <a:endParaRPr lang="en-US" altLang="zh-CN" sz="1100" kern="0" dirty="0">
              <a:solidFill>
                <a:prstClr val="black"/>
              </a:solidFill>
            </a:endParaRPr>
          </a:p>
          <a:p>
            <a:pPr marL="455073" indent="-455073" defTabSz="1219170">
              <a:spcBef>
                <a:spcPts val="0"/>
              </a:spcBef>
              <a:spcAft>
                <a:spcPts val="0"/>
              </a:spcAft>
              <a:defRPr/>
            </a:pPr>
            <a:r>
              <a:rPr lang="en-US" altLang="zh-CN" sz="1600" kern="0" dirty="0">
                <a:solidFill>
                  <a:prstClr val="black"/>
                </a:solidFill>
              </a:rPr>
              <a:t>RAN impacts and dependencies</a:t>
            </a:r>
            <a:r>
              <a:rPr lang="en-US" altLang="zh-CN" sz="1600" kern="0" dirty="0" smtClean="0">
                <a:solidFill>
                  <a:prstClr val="black"/>
                </a:solidFill>
              </a:rPr>
              <a:t>:</a:t>
            </a:r>
          </a:p>
          <a:p>
            <a:pPr marL="855123" lvl="1" indent="-455073" defTabSz="1219170">
              <a:spcBef>
                <a:spcPts val="0"/>
              </a:spcBef>
              <a:spcAft>
                <a:spcPts val="0"/>
              </a:spcAft>
              <a:defRPr/>
            </a:pPr>
            <a:r>
              <a:rPr lang="en-US" altLang="zh-CN" sz="1200" dirty="0"/>
              <a:t>RAN3/2</a:t>
            </a:r>
            <a:endParaRPr lang="de-DE" altLang="zh-CN" sz="1200" kern="0" dirty="0">
              <a:solidFill>
                <a:prstClr val="black"/>
              </a:solidFill>
            </a:endParaRPr>
          </a:p>
          <a:p>
            <a:pPr marL="455073" indent="-455073" defTabSz="1219170">
              <a:spcBef>
                <a:spcPts val="0"/>
              </a:spcBef>
              <a:spcAft>
                <a:spcPts val="0"/>
              </a:spcAft>
              <a:defRPr/>
            </a:pPr>
            <a:r>
              <a:rPr lang="de-DE" altLang="zh-CN" sz="1600" kern="0" dirty="0" smtClean="0">
                <a:solidFill>
                  <a:prstClr val="black"/>
                </a:solidFill>
              </a:rPr>
              <a:t>Next </a:t>
            </a:r>
            <a:r>
              <a:rPr lang="de-DE" altLang="zh-CN" sz="1600" kern="0" dirty="0">
                <a:solidFill>
                  <a:prstClr val="black"/>
                </a:solidFill>
              </a:rPr>
              <a:t>steps:</a:t>
            </a:r>
          </a:p>
          <a:p>
            <a:pPr marL="855123" lvl="1" indent="-455073" defTabSz="1219170">
              <a:spcBef>
                <a:spcPts val="0"/>
              </a:spcBef>
              <a:spcAft>
                <a:spcPts val="0"/>
              </a:spcAft>
              <a:defRPr/>
            </a:pPr>
            <a:r>
              <a:rPr lang="en-US" altLang="zh-CN" sz="1200" dirty="0"/>
              <a:t>continue discussion on solution part and to finalize the conclusion part for key issues.</a:t>
            </a:r>
          </a:p>
        </p:txBody>
      </p:sp>
      <p:sp>
        <p:nvSpPr>
          <p:cNvPr id="6" name="Content Placeholder 7">
            <a:extLst>
              <a:ext uri="{FF2B5EF4-FFF2-40B4-BE49-F238E27FC236}">
                <a16:creationId xmlns:a16="http://schemas.microsoft.com/office/drawing/2014/main" xmlns="" id="{B4F8F5CC-9B36-4C4A-96C2-095377087992}"/>
              </a:ext>
            </a:extLst>
          </p:cNvPr>
          <p:cNvSpPr txBox="1">
            <a:spLocks/>
          </p:cNvSpPr>
          <p:nvPr/>
        </p:nvSpPr>
        <p:spPr>
          <a:xfrm>
            <a:off x="8434057" y="2787418"/>
            <a:ext cx="362022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FS_NSCE</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400" kern="0" dirty="0" smtClean="0">
                <a:solidFill>
                  <a:prstClr val="black"/>
                </a:solidFill>
                <a:latin typeface="Calibri"/>
              </a:rPr>
              <a:t>Progress since SA5#144e:</a:t>
            </a:r>
            <a:endParaRPr lang="de-DE" altLang="de-DE" sz="1400" kern="0" dirty="0">
              <a:solidFill>
                <a:prstClr val="black"/>
              </a:solidFill>
              <a:latin typeface="Calibri"/>
            </a:endParaRPr>
          </a:p>
          <a:p>
            <a:pPr marL="400050" lvl="1" indent="0" defTabSz="1219170">
              <a:spcBef>
                <a:spcPts val="0"/>
              </a:spcBef>
              <a:spcAft>
                <a:spcPts val="0"/>
              </a:spcAft>
              <a:buNone/>
              <a:defRPr/>
            </a:pPr>
            <a:r>
              <a:rPr lang="en-US" altLang="zh-CN" sz="1050" kern="0" dirty="0" smtClean="0">
                <a:solidFill>
                  <a:prstClr val="black"/>
                </a:solidFill>
              </a:rPr>
              <a:t>Several </a:t>
            </a:r>
            <a:r>
              <a:rPr lang="en-US" altLang="zh-CN" sz="1050" kern="0" dirty="0">
                <a:solidFill>
                  <a:prstClr val="black"/>
                </a:solidFill>
              </a:rPr>
              <a:t>contributions have been approved:</a:t>
            </a:r>
          </a:p>
          <a:p>
            <a:pPr marL="855123" lvl="1" indent="-455073" defTabSz="1219170">
              <a:spcBef>
                <a:spcPts val="0"/>
              </a:spcBef>
              <a:spcAft>
                <a:spcPts val="0"/>
              </a:spcAft>
              <a:defRPr/>
            </a:pPr>
            <a:r>
              <a:rPr lang="en-US" altLang="zh-CN" sz="1050" kern="0" dirty="0" smtClean="0">
                <a:solidFill>
                  <a:prstClr val="black"/>
                </a:solidFill>
              </a:rPr>
              <a:t>S5-225249  </a:t>
            </a:r>
            <a:r>
              <a:rPr lang="en-US" altLang="zh-CN" sz="1050" kern="0" dirty="0">
                <a:solidFill>
                  <a:prstClr val="black"/>
                </a:solidFill>
              </a:rPr>
              <a:t>Removal of unused interfaces in alternative 3</a:t>
            </a:r>
          </a:p>
          <a:p>
            <a:pPr marL="855123" lvl="1" indent="-455073" defTabSz="1219170">
              <a:spcBef>
                <a:spcPts val="0"/>
              </a:spcBef>
              <a:spcAft>
                <a:spcPts val="0"/>
              </a:spcAft>
              <a:defRPr/>
            </a:pPr>
            <a:r>
              <a:rPr lang="en-US" altLang="zh-CN" sz="1050" kern="0" dirty="0" smtClean="0">
                <a:solidFill>
                  <a:prstClr val="black"/>
                </a:solidFill>
              </a:rPr>
              <a:t>S5-225248  </a:t>
            </a:r>
            <a:r>
              <a:rPr lang="en-US" altLang="zh-CN" sz="1050" kern="0" dirty="0">
                <a:solidFill>
                  <a:prstClr val="black"/>
                </a:solidFill>
              </a:rPr>
              <a:t>Cleanup of exposure without going through BSS</a:t>
            </a:r>
          </a:p>
          <a:p>
            <a:pPr marL="855123" lvl="1" indent="-455073" defTabSz="1219170">
              <a:spcBef>
                <a:spcPts val="0"/>
              </a:spcBef>
              <a:spcAft>
                <a:spcPts val="0"/>
              </a:spcAft>
              <a:defRPr/>
            </a:pPr>
            <a:r>
              <a:rPr lang="en-US" altLang="zh-CN" sz="1050" kern="0" dirty="0" smtClean="0">
                <a:solidFill>
                  <a:prstClr val="black"/>
                </a:solidFill>
              </a:rPr>
              <a:t>S5-225870  </a:t>
            </a:r>
            <a:r>
              <a:rPr lang="en-US" altLang="zh-CN" sz="1050" kern="0" dirty="0">
                <a:solidFill>
                  <a:prstClr val="black"/>
                </a:solidFill>
              </a:rPr>
              <a:t>Rephrase or replace </a:t>
            </a:r>
            <a:r>
              <a:rPr lang="en-US" altLang="zh-CN" sz="1050" kern="0" dirty="0" err="1">
                <a:solidFill>
                  <a:prstClr val="black"/>
                </a:solidFill>
              </a:rPr>
              <a:t>eMnS</a:t>
            </a:r>
            <a:r>
              <a:rPr lang="en-US" altLang="zh-CN" sz="1050" kern="0" dirty="0">
                <a:solidFill>
                  <a:prstClr val="black"/>
                </a:solidFill>
              </a:rPr>
              <a:t> with exposed </a:t>
            </a:r>
            <a:r>
              <a:rPr lang="en-US" altLang="zh-CN" sz="1050" kern="0" dirty="0" err="1">
                <a:solidFill>
                  <a:prstClr val="black"/>
                </a:solidFill>
              </a:rPr>
              <a:t>MnS</a:t>
            </a:r>
            <a:endParaRPr lang="en-US" altLang="zh-CN" sz="1050" kern="0" dirty="0">
              <a:solidFill>
                <a:prstClr val="black"/>
              </a:solidFill>
            </a:endParaRPr>
          </a:p>
          <a:p>
            <a:pPr marL="855123" lvl="1" indent="-455073" defTabSz="1219170">
              <a:spcBef>
                <a:spcPts val="0"/>
              </a:spcBef>
              <a:spcAft>
                <a:spcPts val="0"/>
              </a:spcAft>
              <a:defRPr/>
            </a:pPr>
            <a:r>
              <a:rPr lang="en-US" altLang="zh-CN" sz="1050" kern="0" dirty="0" smtClean="0">
                <a:solidFill>
                  <a:prstClr val="black"/>
                </a:solidFill>
              </a:rPr>
              <a:t>S5-225871  </a:t>
            </a:r>
            <a:r>
              <a:rPr lang="en-US" altLang="zh-CN" sz="1050" kern="0" dirty="0">
                <a:solidFill>
                  <a:prstClr val="black"/>
                </a:solidFill>
              </a:rPr>
              <a:t>Update of solution 7.9</a:t>
            </a:r>
          </a:p>
          <a:p>
            <a:pPr marL="457189" lvl="1" indent="0" defTabSz="1219170">
              <a:spcBef>
                <a:spcPts val="0"/>
              </a:spcBef>
              <a:spcAft>
                <a:spcPts val="0"/>
              </a:spcAft>
              <a:buNone/>
              <a:defRPr/>
            </a:pP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400" kern="0" dirty="0">
                <a:solidFill>
                  <a:prstClr val="black"/>
                </a:solidFill>
                <a:latin typeface="Calibri"/>
              </a:rPr>
              <a:t>RAN impacts and dependencies:</a:t>
            </a:r>
            <a:endParaRPr lang="de-DE" sz="1400" kern="0" dirty="0">
              <a:solidFill>
                <a:prstClr val="black"/>
              </a:solidFill>
              <a:latin typeface="Calibri"/>
            </a:endParaRPr>
          </a:p>
          <a:p>
            <a:pPr marL="855123" lvl="1" indent="-455073" defTabSz="1219170">
              <a:spcBef>
                <a:spcPts val="0"/>
              </a:spcBef>
              <a:spcAft>
                <a:spcPts val="0"/>
              </a:spcAft>
              <a:defRPr/>
            </a:pPr>
            <a:r>
              <a:rPr lang="en-US" altLang="zh-CN" sz="1050" kern="0" dirty="0">
                <a:solidFill>
                  <a:prstClr val="black"/>
                </a:solidFill>
              </a:rPr>
              <a:t>None</a:t>
            </a:r>
            <a:endParaRPr lang="en-US" sz="1050" kern="0" dirty="0">
              <a:solidFill>
                <a:prstClr val="black"/>
              </a:solidFill>
            </a:endParaRPr>
          </a:p>
          <a:p>
            <a:pPr marL="457189" lvl="1" indent="0" defTabSz="1219170">
              <a:spcBef>
                <a:spcPts val="0"/>
              </a:spcBef>
              <a:spcAft>
                <a:spcPts val="600"/>
              </a:spcAft>
              <a:buNone/>
              <a:defRPr/>
            </a:pPr>
            <a:endParaRPr lang="en-US" sz="1050" kern="0" dirty="0">
              <a:solidFill>
                <a:prstClr val="black"/>
              </a:solidFill>
              <a:latin typeface="Calibri"/>
              <a:cs typeface="+mn-cs"/>
            </a:endParaRPr>
          </a:p>
          <a:p>
            <a:pPr marL="455073" indent="-455073" defTabSz="1219170">
              <a:spcBef>
                <a:spcPts val="0"/>
              </a:spcBef>
              <a:spcAft>
                <a:spcPts val="0"/>
              </a:spcAft>
              <a:defRPr/>
            </a:pPr>
            <a:r>
              <a:rPr lang="de-DE" sz="1400" kern="0" dirty="0">
                <a:solidFill>
                  <a:prstClr val="black"/>
                </a:solidFill>
                <a:latin typeface="Calibri"/>
              </a:rPr>
              <a:t>Next steps:</a:t>
            </a:r>
          </a:p>
          <a:p>
            <a:pPr marL="855123" lvl="1" indent="-455073" defTabSz="1219170">
              <a:spcBef>
                <a:spcPts val="0"/>
              </a:spcBef>
              <a:spcAft>
                <a:spcPts val="0"/>
              </a:spcAft>
              <a:defRPr/>
            </a:pPr>
            <a:r>
              <a:rPr lang="en-US" sz="1050" kern="0" dirty="0">
                <a:solidFill>
                  <a:prstClr val="black"/>
                </a:solidFill>
              </a:rPr>
              <a:t>Continue working on the definition related to exposure (i.e. exposure governance, filtering, abstraction, </a:t>
            </a:r>
            <a:r>
              <a:rPr lang="en-US" sz="1050" kern="0" dirty="0" err="1">
                <a:solidFill>
                  <a:prstClr val="black"/>
                </a:solidFill>
              </a:rPr>
              <a:t>etc</a:t>
            </a:r>
            <a:r>
              <a:rPr lang="en-US" sz="1050" kern="0" dirty="0">
                <a:solidFill>
                  <a:prstClr val="black"/>
                </a:solidFill>
              </a:rPr>
              <a:t>)</a:t>
            </a:r>
          </a:p>
          <a:p>
            <a:pPr marL="855123" lvl="1" indent="-455073" defTabSz="1219170">
              <a:spcBef>
                <a:spcPts val="0"/>
              </a:spcBef>
              <a:spcAft>
                <a:spcPts val="0"/>
              </a:spcAft>
              <a:defRPr/>
            </a:pPr>
            <a:r>
              <a:rPr lang="en-US" sz="1050" kern="0" dirty="0">
                <a:solidFill>
                  <a:prstClr val="black"/>
                </a:solidFill>
              </a:rPr>
              <a:t>Start WID for NSCE.</a:t>
            </a:r>
          </a:p>
          <a:p>
            <a:pPr marL="855123" lvl="1" indent="-455073" defTabSz="1219170">
              <a:spcBef>
                <a:spcPts val="0"/>
              </a:spcBef>
              <a:spcAft>
                <a:spcPts val="0"/>
              </a:spcAft>
              <a:defRPr/>
            </a:pPr>
            <a:endParaRPr lang="en-US" sz="1050" kern="0" dirty="0">
              <a:solidFill>
                <a:prstClr val="black"/>
              </a:solidFill>
            </a:endParaRPr>
          </a:p>
        </p:txBody>
      </p:sp>
    </p:spTree>
    <p:extLst>
      <p:ext uri="{BB962C8B-B14F-4D97-AF65-F5344CB8AC3E}">
        <p14:creationId xmlns:p14="http://schemas.microsoft.com/office/powerpoint/2010/main" val="218655748"/>
      </p:ext>
    </p:extLst>
  </p:cSld>
  <p:clrMapOvr>
    <a:masterClrMapping/>
  </p:clrMapOvr>
  <p:transition spd="slow"/>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a:t>
            </a:r>
            <a:r>
              <a:rPr lang="en-US" altLang="zh-CN" sz="2800" dirty="0" smtClean="0"/>
              <a:t> (2/4)</a:t>
            </a:r>
            <a:r>
              <a:rPr lang="sv-SE" altLang="zh-CN" sz="2800" dirty="0"/>
              <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2935288021"/>
              </p:ext>
            </p:extLst>
          </p:nvPr>
        </p:nvGraphicFramePr>
        <p:xfrm>
          <a:off x="256801" y="985879"/>
          <a:ext cx="11747157" cy="1791589"/>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465780"/>
                <a:gridCol w="593388"/>
                <a:gridCol w="996388"/>
                <a:gridCol w="991788"/>
                <a:gridCol w="914905"/>
                <a:gridCol w="914905"/>
                <a:gridCol w="914905"/>
                <a:gridCol w="831356"/>
              </a:tblGrid>
              <a:tr h="236127">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250621">
                <a:tc>
                  <a:txBody>
                    <a:bodyPr/>
                    <a:lstStyle/>
                    <a:p>
                      <a:pPr algn="l" fontAlgn="t"/>
                      <a:r>
                        <a:rPr lang="en-US" sz="1000" b="0" i="0" u="none" strike="noStrike" dirty="0">
                          <a:solidFill>
                            <a:srgbClr val="000000"/>
                          </a:solidFill>
                          <a:effectLst/>
                          <a:latin typeface="+mn-lt"/>
                        </a:rPr>
                        <a:t>940036</a:t>
                      </a:r>
                    </a:p>
                  </a:txBody>
                  <a:tcPr marL="6350" marR="6350" marT="6350" marB="0"/>
                </a:tc>
                <a:tc>
                  <a:txBody>
                    <a:bodyPr/>
                    <a:lstStyle/>
                    <a:p>
                      <a:pPr algn="l" fontAlgn="t"/>
                      <a:r>
                        <a:rPr lang="en-US" sz="1000" b="0" i="0" u="none" strike="noStrike" dirty="0">
                          <a:solidFill>
                            <a:schemeClr val="tx1"/>
                          </a:solidFill>
                          <a:effectLst/>
                          <a:latin typeface="+mn-lt"/>
                        </a:rPr>
                        <a:t>Study on new aspects of EE for 5G networks Phase 2 </a:t>
                      </a:r>
                    </a:p>
                  </a:txBody>
                  <a:tcPr marL="6350" marR="6350" marT="6350" marB="0"/>
                </a:tc>
                <a:tc>
                  <a:txBody>
                    <a:bodyPr/>
                    <a:lstStyle/>
                    <a:p>
                      <a:pPr algn="l" fontAlgn="t"/>
                      <a:r>
                        <a:rPr lang="en-US" sz="1000" b="0" i="0" u="none" strike="noStrike" dirty="0">
                          <a:solidFill>
                            <a:srgbClr val="000000"/>
                          </a:solidFill>
                          <a:effectLst/>
                          <a:latin typeface="+mn-lt"/>
                        </a:rPr>
                        <a:t>FS_EE5G_Ph2</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SA#100(June 2023)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0"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25%</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algn="l" defTabSz="1219170" rtl="0" eaLnBrk="1" latinLnBrk="0" hangingPunct="1">
                        <a:lnSpc>
                          <a:spcPct val="150000"/>
                        </a:lnSpc>
                        <a:spcAft>
                          <a:spcPts val="0"/>
                        </a:spcAft>
                      </a:pPr>
                      <a:r>
                        <a:rPr lang="sv-SE" sz="1000" kern="1200" dirty="0">
                          <a:solidFill>
                            <a:srgbClr val="000000"/>
                          </a:solidFill>
                          <a:effectLst/>
                          <a:latin typeface="+mn-lt"/>
                          <a:ea typeface="宋体" panose="02010600030101010101" pitchFamily="2" charset="-122"/>
                          <a:cs typeface="Arial" panose="020B0604020202020204" pitchFamily="34" charset="0"/>
                        </a:rPr>
                        <a:t>RAN WGs</a:t>
                      </a:r>
                    </a:p>
                  </a:txBody>
                  <a:tcPr marL="68580" marR="68580" marT="0" marB="0" anchor="ctr"/>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0-&gt;10-&gt;10-</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15-&gt;25%</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114300" marR="114300" marT="0" marB="0"/>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00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1000" kern="1200" dirty="0">
                          <a:solidFill>
                            <a:srgbClr val="000000"/>
                          </a:solidFill>
                          <a:effectLst/>
                          <a:latin typeface="+mn-lt"/>
                          <a:ea typeface="宋体" panose="02010600030101010101" pitchFamily="2" charset="-122"/>
                          <a:cs typeface="Arial" panose="020B0604020202020204" pitchFamily="34" charset="0"/>
                        </a:rPr>
                        <a:t>28.913</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1000" kern="1200" dirty="0" smtClean="0">
                          <a:solidFill>
                            <a:srgbClr val="000000"/>
                          </a:solidFill>
                          <a:effectLst/>
                          <a:latin typeface="+mn-lt"/>
                          <a:ea typeface="+mn-ea"/>
                          <a:cs typeface="Arial" panose="020B0604020202020204" pitchFamily="34" charset="0"/>
                        </a:rPr>
                        <a:t>Huawei</a:t>
                      </a:r>
                      <a:endParaRPr lang="en-US"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504454">
                <a:tc>
                  <a:txBody>
                    <a:bodyPr/>
                    <a:lstStyle/>
                    <a:p>
                      <a:pPr algn="l" fontAlgn="t"/>
                      <a:r>
                        <a:rPr lang="en-US" sz="1000" b="0" i="0" u="none" strike="noStrike" dirty="0">
                          <a:solidFill>
                            <a:srgbClr val="000000"/>
                          </a:solidFill>
                          <a:effectLst/>
                          <a:latin typeface="+mn-lt"/>
                        </a:rPr>
                        <a:t>950029</a:t>
                      </a:r>
                    </a:p>
                  </a:txBody>
                  <a:tcPr marL="6350" marR="6350" marT="6350" marB="0"/>
                </a:tc>
                <a:tc>
                  <a:txBody>
                    <a:bodyPr/>
                    <a:lstStyle/>
                    <a:p>
                      <a:pPr algn="l" fontAlgn="t"/>
                      <a:r>
                        <a:rPr lang="en-US" sz="1000" b="0" i="0" u="none" strike="noStrike" dirty="0">
                          <a:solidFill>
                            <a:schemeClr val="tx1"/>
                          </a:solidFill>
                          <a:effectLst/>
                          <a:latin typeface="+mn-lt"/>
                        </a:rPr>
                        <a:t>Study on alignment with ETSI MEC for Edge computing management </a:t>
                      </a:r>
                    </a:p>
                  </a:txBody>
                  <a:tcPr marL="6350" marR="6350" marT="6350" marB="0"/>
                </a:tc>
                <a:tc>
                  <a:txBody>
                    <a:bodyPr/>
                    <a:lstStyle/>
                    <a:p>
                      <a:pPr algn="l" fontAlgn="t"/>
                      <a:r>
                        <a:rPr lang="en-US" sz="1000" b="0" i="0" u="none" strike="noStrike" dirty="0">
                          <a:solidFill>
                            <a:srgbClr val="000000"/>
                          </a:solidFill>
                          <a:effectLst/>
                          <a:latin typeface="+mn-lt"/>
                        </a:rPr>
                        <a:t>FS_MEC_ECM</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SA#97(Sep 2022</a:t>
                      </a:r>
                      <a:r>
                        <a:rPr lang="en-US" altLang="zh-CN" sz="1000" kern="1200" dirty="0" smtClean="0">
                          <a:solidFill>
                            <a:srgbClr val="000000"/>
                          </a:solidFill>
                          <a:effectLst/>
                          <a:latin typeface="+mn-lt"/>
                          <a:ea typeface="+mn-ea"/>
                          <a:cs typeface="Arial" panose="020B0604020202020204" pitchFamily="34" charset="0"/>
                        </a:rPr>
                        <a:t>)-&gt;</a:t>
                      </a:r>
                      <a:r>
                        <a:rPr lang="en-US" altLang="zh-CN" sz="1000" kern="1200" baseline="0" dirty="0" smtClean="0">
                          <a:solidFill>
                            <a:srgbClr val="000000"/>
                          </a:solidFill>
                          <a:effectLst/>
                          <a:latin typeface="+mn-lt"/>
                          <a:ea typeface="+mn-ea"/>
                          <a:cs typeface="Arial" panose="020B0604020202020204" pitchFamily="34" charset="0"/>
                        </a:rPr>
                        <a:t> </a:t>
                      </a:r>
                      <a:r>
                        <a:rPr lang="en-US" altLang="zh-CN" sz="1000" b="1" kern="1200" baseline="0" dirty="0" smtClean="0">
                          <a:solidFill>
                            <a:srgbClr val="0000FF"/>
                          </a:solidFill>
                          <a:effectLst/>
                          <a:latin typeface="+mn-lt"/>
                          <a:ea typeface="+mn-ea"/>
                          <a:cs typeface="Arial" panose="020B0604020202020204" pitchFamily="34" charset="0"/>
                        </a:rPr>
                        <a:t>SA#99(Mar 2023)</a:t>
                      </a:r>
                      <a:endParaRPr lang="zh-CN" sz="1000" b="1" kern="1200" dirty="0">
                        <a:solidFill>
                          <a:srgbClr val="0000FF"/>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15%</a:t>
                      </a:r>
                    </a:p>
                  </a:txBody>
                  <a:tcPr marL="6350" marR="6350" marT="6350" marB="0"/>
                </a:tc>
                <a:tc>
                  <a:txBody>
                    <a:bodyPr/>
                    <a:lstStyle/>
                    <a:p>
                      <a:pPr algn="ctr">
                        <a:lnSpc>
                          <a:spcPct val="107000"/>
                        </a:lnSpc>
                        <a:spcAft>
                          <a:spcPts val="800"/>
                        </a:spcAft>
                      </a:pPr>
                      <a:r>
                        <a:rPr lang="en-GB" sz="1000" b="0" i="0" u="none" strike="noStrike" kern="1200" dirty="0">
                          <a:solidFill>
                            <a:srgbClr val="0000FF"/>
                          </a:solidFill>
                          <a:effectLst/>
                          <a:latin typeface="+mn-lt"/>
                          <a:ea typeface="+mn-ea"/>
                          <a:cs typeface="+mn-cs"/>
                        </a:rPr>
                        <a:t>50%</a:t>
                      </a:r>
                    </a:p>
                  </a:txBody>
                  <a:tcPr marL="36002" marR="36002" marT="0" marB="0"/>
                </a:tc>
                <a:tc>
                  <a:txBody>
                    <a:bodyPr/>
                    <a:lstStyle/>
                    <a:p>
                      <a:pPr>
                        <a:lnSpc>
                          <a:spcPct val="107000"/>
                        </a:lnSpc>
                        <a:spcAft>
                          <a:spcPts val="800"/>
                        </a:spcAft>
                      </a:pPr>
                      <a:endParaRPr lang="en-GB" sz="10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1000" kern="1200" dirty="0">
                          <a:solidFill>
                            <a:srgbClr val="000000"/>
                          </a:solidFill>
                          <a:effectLst/>
                          <a:latin typeface="+mn-lt"/>
                          <a:ea typeface="宋体" panose="02010600030101010101" pitchFamily="2" charset="-122"/>
                          <a:cs typeface="Arial" panose="020B0604020202020204" pitchFamily="34" charset="0"/>
                        </a:rPr>
                        <a:t>SA6, ETSI MEC</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a:solidFill>
                            <a:srgbClr val="000000"/>
                          </a:solidFill>
                          <a:effectLst/>
                          <a:latin typeface="+mn-lt"/>
                          <a:ea typeface="+mn-ea"/>
                          <a:cs typeface="Arial" panose="020B0604020202020204" pitchFamily="34" charset="0"/>
                        </a:rPr>
                        <a:t>0-&gt;5-&gt;15-</a:t>
                      </a:r>
                      <a:r>
                        <a:rPr lang="en-US" altLang="zh-CN" sz="1000" kern="1200" dirty="0">
                          <a:solidFill>
                            <a:srgbClr val="000000"/>
                          </a:solidFill>
                          <a:effectLst/>
                          <a:latin typeface="+mn-lt"/>
                          <a:ea typeface="宋体" panose="02010600030101010101" pitchFamily="2" charset="-122"/>
                          <a:cs typeface="Arial" panose="020B0604020202020204" pitchFamily="34" charset="0"/>
                        </a:rPr>
                        <a:t>&gt;</a:t>
                      </a: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40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1000" kern="1200" dirty="0" smtClean="0">
                          <a:solidFill>
                            <a:srgbClr val="000000"/>
                          </a:solidFill>
                          <a:effectLst/>
                          <a:latin typeface="+mn-lt"/>
                          <a:ea typeface="宋体" panose="02010600030101010101" pitchFamily="2" charset="-122"/>
                          <a:cs typeface="Arial" panose="020B0604020202020204" pitchFamily="34" charset="0"/>
                        </a:rPr>
                        <a:t>-&gt;50%</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000" b="0" i="0" u="none" strike="noStrike" kern="1200" dirty="0" smtClean="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1000" kern="1200" dirty="0">
                          <a:solidFill>
                            <a:srgbClr val="000000"/>
                          </a:solidFill>
                          <a:effectLst/>
                          <a:latin typeface="+mn-lt"/>
                          <a:ea typeface="宋体" panose="02010600030101010101" pitchFamily="2" charset="-122"/>
                          <a:cs typeface="Arial" panose="020B0604020202020204" pitchFamily="34" charset="0"/>
                        </a:rPr>
                        <a:t>28.903</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1000" kern="1200" dirty="0">
                          <a:solidFill>
                            <a:srgbClr val="000000"/>
                          </a:solidFill>
                          <a:effectLst/>
                          <a:latin typeface="+mn-lt"/>
                          <a:ea typeface="+mn-ea"/>
                          <a:cs typeface="Arial" panose="020B0604020202020204" pitchFamily="34" charset="0"/>
                        </a:rPr>
                        <a:t>Huawei</a:t>
                      </a:r>
                      <a:endParaRPr lang="zh-CN" sz="10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256801" y="2731113"/>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smtClean="0">
                <a:solidFill>
                  <a:srgbClr val="0000FF"/>
                </a:solidFill>
              </a:rPr>
              <a:t>FS_EE5G_Ph2</a:t>
            </a:r>
            <a:r>
              <a:rPr lang="zh-CN" altLang="en-US" sz="1200" b="1" kern="0" dirty="0" smtClean="0">
                <a:solidFill>
                  <a:srgbClr val="0000FF"/>
                </a:solidFill>
              </a:rPr>
              <a:t>：</a:t>
            </a:r>
            <a:endParaRPr lang="de-DE" altLang="de-DE" sz="1200" b="1" kern="0" dirty="0" smtClean="0">
              <a:solidFill>
                <a:srgbClr val="0000FF"/>
              </a:solidFill>
            </a:endParaRPr>
          </a:p>
          <a:p>
            <a:pPr marL="455073" indent="-455073" defTabSz="1219170">
              <a:spcBef>
                <a:spcPts val="0"/>
              </a:spcBef>
              <a:spcAft>
                <a:spcPts val="0"/>
              </a:spcAft>
              <a:defRPr/>
            </a:pPr>
            <a:r>
              <a:rPr lang="de-DE" altLang="de-DE" sz="1800" kern="0" dirty="0">
                <a:solidFill>
                  <a:prstClr val="black"/>
                </a:solidFill>
              </a:rPr>
              <a:t>Progress </a:t>
            </a:r>
            <a:r>
              <a:rPr lang="de-DE" altLang="de-DE" sz="1800" kern="0" dirty="0" smtClean="0">
                <a:solidFill>
                  <a:prstClr val="black"/>
                </a:solidFill>
              </a:rPr>
              <a:t>since SA5#144e:</a:t>
            </a:r>
            <a:endParaRPr lang="de-DE" altLang="de-DE" sz="1800" kern="0" dirty="0">
              <a:solidFill>
                <a:prstClr val="black"/>
              </a:solidFill>
            </a:endParaRPr>
          </a:p>
          <a:p>
            <a:pPr marL="855123" lvl="1" indent="-455073" defTabSz="1219170">
              <a:spcBef>
                <a:spcPts val="0"/>
              </a:spcBef>
              <a:spcAft>
                <a:spcPts val="0"/>
              </a:spcAft>
              <a:defRPr/>
            </a:pPr>
            <a:r>
              <a:rPr lang="en-US" altLang="de-DE" sz="1200" kern="0" dirty="0">
                <a:solidFill>
                  <a:prstClr val="black"/>
                </a:solidFill>
              </a:rPr>
              <a:t>3 </a:t>
            </a:r>
            <a:r>
              <a:rPr lang="en-US" altLang="de-DE" sz="1200" kern="0" dirty="0" err="1">
                <a:solidFill>
                  <a:prstClr val="black"/>
                </a:solidFill>
              </a:rPr>
              <a:t>pCRs</a:t>
            </a:r>
            <a:r>
              <a:rPr lang="en-US" altLang="de-DE" sz="1200" kern="0" dirty="0">
                <a:solidFill>
                  <a:prstClr val="black"/>
                </a:solidFill>
              </a:rPr>
              <a:t> have been approved: two new key issues (Energy Efficiency of a URLLC network slice based on reliability, Roles involved in EE KPI building) and potential solutions to key issue #</a:t>
            </a:r>
            <a:r>
              <a:rPr lang="en-US" altLang="de-DE" sz="1200" kern="0" dirty="0" smtClean="0">
                <a:solidFill>
                  <a:prstClr val="black"/>
                </a:solidFill>
              </a:rPr>
              <a:t>1</a:t>
            </a:r>
          </a:p>
          <a:p>
            <a:pPr marL="855123" lvl="1" indent="-455073" defTabSz="1219170">
              <a:spcBef>
                <a:spcPts val="0"/>
              </a:spcBef>
              <a:spcAft>
                <a:spcPts val="0"/>
              </a:spcAft>
              <a:defRPr/>
            </a:pPr>
            <a:r>
              <a:rPr lang="en-US" altLang="de-DE" sz="1200" kern="0" dirty="0" smtClean="0"/>
              <a:t>The </a:t>
            </a:r>
            <a:r>
              <a:rPr lang="en-US" altLang="de-DE" sz="1200" kern="0" dirty="0"/>
              <a:t>relevance to study digital sobriety in SA5 has been questioned by one company (a related </a:t>
            </a:r>
            <a:r>
              <a:rPr lang="en-US" altLang="de-DE" sz="1200" kern="0" dirty="0" err="1"/>
              <a:t>pCR</a:t>
            </a:r>
            <a:r>
              <a:rPr lang="en-US" altLang="de-DE" sz="1200" kern="0" dirty="0"/>
              <a:t> has been objected</a:t>
            </a:r>
            <a:r>
              <a:rPr lang="en-US" altLang="de-DE" sz="1200" kern="0" dirty="0" smtClean="0"/>
              <a:t>).</a:t>
            </a:r>
            <a:endParaRPr lang="de-DE" altLang="de-DE" sz="1200" kern="0" dirty="0" smtClean="0"/>
          </a:p>
          <a:p>
            <a:pPr marL="457189" lvl="1" indent="0" defTabSz="1219170">
              <a:spcBef>
                <a:spcPts val="0"/>
              </a:spcBef>
              <a:spcAft>
                <a:spcPts val="0"/>
              </a:spcAft>
              <a:buNone/>
              <a:defRPr/>
            </a:pPr>
            <a:r>
              <a:rPr lang="en-US" altLang="zh-CN" sz="1200" kern="0" dirty="0" smtClean="0">
                <a:solidFill>
                  <a:prstClr val="black"/>
                </a:solidFill>
              </a:rPr>
              <a:t> </a:t>
            </a:r>
            <a:endParaRPr lang="en-US" altLang="zh-CN" sz="1200" kern="0" dirty="0">
              <a:solidFill>
                <a:prstClr val="black"/>
              </a:solidFill>
            </a:endParaRPr>
          </a:p>
          <a:p>
            <a:pPr marL="455073" indent="-455073" defTabSz="1219170">
              <a:spcBef>
                <a:spcPts val="0"/>
              </a:spcBef>
              <a:spcAft>
                <a:spcPts val="0"/>
              </a:spcAft>
              <a:defRPr/>
            </a:pPr>
            <a:r>
              <a:rPr lang="en-US" altLang="zh-CN" sz="1800" kern="0" dirty="0">
                <a:solidFill>
                  <a:prstClr val="black"/>
                </a:solidFill>
              </a:rPr>
              <a:t>RAN impacts and dependencies:</a:t>
            </a:r>
            <a:endParaRPr lang="de-DE" altLang="zh-CN" sz="1800" kern="0" dirty="0">
              <a:solidFill>
                <a:prstClr val="black"/>
              </a:solidFill>
            </a:endParaRPr>
          </a:p>
          <a:p>
            <a:pPr marL="988459" lvl="1" indent="-378875" defTabSz="1219170">
              <a:spcBef>
                <a:spcPts val="0"/>
              </a:spcBef>
              <a:spcAft>
                <a:spcPts val="600"/>
              </a:spcAft>
              <a:defRPr/>
            </a:pPr>
            <a:r>
              <a:rPr lang="en-US" altLang="zh-CN" sz="1200" kern="0" dirty="0">
                <a:solidFill>
                  <a:prstClr val="black"/>
                </a:solidFill>
              </a:rPr>
              <a:t>RAN WGs</a:t>
            </a:r>
          </a:p>
          <a:p>
            <a:pPr marL="988459" lvl="1" indent="-378875" defTabSz="1219170">
              <a:spcBef>
                <a:spcPts val="0"/>
              </a:spcBef>
              <a:spcAft>
                <a:spcPts val="600"/>
              </a:spcAft>
              <a:defRPr/>
            </a:pPr>
            <a:endParaRPr lang="en-US" altLang="zh-CN" sz="1200" kern="0" dirty="0">
              <a:solidFill>
                <a:prstClr val="black"/>
              </a:solidFill>
            </a:endParaRPr>
          </a:p>
          <a:p>
            <a:pPr marL="455073" indent="-455073" defTabSz="1219170">
              <a:spcBef>
                <a:spcPts val="0"/>
              </a:spcBef>
              <a:spcAft>
                <a:spcPts val="0"/>
              </a:spcAft>
              <a:defRPr/>
            </a:pPr>
            <a:r>
              <a:rPr lang="de-DE" altLang="zh-CN" sz="1800" kern="0" dirty="0">
                <a:solidFill>
                  <a:prstClr val="black"/>
                </a:solidFill>
              </a:rPr>
              <a:t>Next steps:</a:t>
            </a:r>
          </a:p>
          <a:p>
            <a:pPr marL="988459" lvl="1" indent="-378875" defTabSz="1219170">
              <a:defRPr/>
            </a:pPr>
            <a:r>
              <a:rPr lang="en-US" altLang="zh-CN" sz="1200" kern="0" dirty="0">
                <a:solidFill>
                  <a:prstClr val="black"/>
                </a:solidFill>
              </a:rPr>
              <a:t>Contributions on potential solutions to already existing key issues in TR 28.913 are expected at SA5#146e</a:t>
            </a:r>
          </a:p>
        </p:txBody>
      </p:sp>
      <p:sp>
        <p:nvSpPr>
          <p:cNvPr id="5" name="Content Placeholder 7">
            <a:extLst>
              <a:ext uri="{FF2B5EF4-FFF2-40B4-BE49-F238E27FC236}">
                <a16:creationId xmlns:a16="http://schemas.microsoft.com/office/drawing/2014/main" xmlns="" id="{B4F8F5CC-9B36-4C4A-96C2-095377087992}"/>
              </a:ext>
            </a:extLst>
          </p:cNvPr>
          <p:cNvSpPr txBox="1">
            <a:spLocks/>
          </p:cNvSpPr>
          <p:nvPr/>
        </p:nvSpPr>
        <p:spPr>
          <a:xfrm>
            <a:off x="6244281" y="2731113"/>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200" b="1" kern="0" dirty="0" smtClean="0">
                <a:solidFill>
                  <a:srgbClr val="0000FF"/>
                </a:solidFill>
              </a:rPr>
              <a:t>FS_MEC_ECM</a:t>
            </a:r>
            <a:r>
              <a:rPr lang="zh-CN" altLang="en-US" sz="1200" b="1" kern="0" dirty="0" smtClean="0">
                <a:solidFill>
                  <a:srgbClr val="0000FF"/>
                </a:solidFill>
              </a:rPr>
              <a:t>：</a:t>
            </a:r>
            <a:endParaRPr lang="de-DE" altLang="de-DE" sz="1200" b="1" kern="0" dirty="0" smtClean="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a:t>
            </a:r>
            <a:r>
              <a:rPr lang="de-DE" altLang="de-DE" sz="1600" kern="0" dirty="0" smtClean="0">
                <a:solidFill>
                  <a:prstClr val="black"/>
                </a:solidFill>
              </a:rPr>
              <a:t>since SA5#144e:</a:t>
            </a:r>
            <a:endParaRPr lang="de-DE" altLang="de-DE" sz="1600" kern="0" dirty="0">
              <a:solidFill>
                <a:prstClr val="black"/>
              </a:solidFill>
            </a:endParaRPr>
          </a:p>
          <a:p>
            <a:pPr marL="855123" lvl="1" indent="-455073" defTabSz="1219170">
              <a:spcBef>
                <a:spcPts val="0"/>
              </a:spcBef>
              <a:spcAft>
                <a:spcPts val="0"/>
              </a:spcAft>
              <a:defRPr/>
            </a:pPr>
            <a:r>
              <a:rPr lang="en-US" altLang="de-DE" sz="1100" kern="0" dirty="0">
                <a:solidFill>
                  <a:prstClr val="black"/>
                </a:solidFill>
              </a:rPr>
              <a:t>Update the mapping GSMA OPG and ECSP management system</a:t>
            </a:r>
          </a:p>
          <a:p>
            <a:pPr marL="855123" lvl="1" indent="-455073" defTabSz="1219170">
              <a:spcBef>
                <a:spcPts val="0"/>
              </a:spcBef>
              <a:spcAft>
                <a:spcPts val="0"/>
              </a:spcAft>
              <a:defRPr/>
            </a:pPr>
            <a:r>
              <a:rPr lang="en-US" altLang="de-DE" sz="1100" kern="0" dirty="0">
                <a:solidFill>
                  <a:prstClr val="black"/>
                </a:solidFill>
              </a:rPr>
              <a:t>Comment discussed about how interface produced by MEO/MEAO can be used for application deployment.</a:t>
            </a:r>
          </a:p>
          <a:p>
            <a:pPr marL="855123" lvl="1" indent="-455073" defTabSz="1219170">
              <a:spcBef>
                <a:spcPts val="0"/>
              </a:spcBef>
              <a:spcAft>
                <a:spcPts val="0"/>
              </a:spcAft>
              <a:defRPr/>
            </a:pPr>
            <a:r>
              <a:rPr lang="en-US" altLang="de-DE" sz="1100" kern="0" dirty="0">
                <a:solidFill>
                  <a:prstClr val="black"/>
                </a:solidFill>
              </a:rPr>
              <a:t>Comment discussed about resource reservation requirements in GSMA OPG.</a:t>
            </a:r>
          </a:p>
          <a:p>
            <a:pPr marL="855123" lvl="1" indent="-455073" defTabSz="1219170">
              <a:spcBef>
                <a:spcPts val="0"/>
              </a:spcBef>
              <a:spcAft>
                <a:spcPts val="0"/>
              </a:spcAft>
              <a:defRPr/>
            </a:pPr>
            <a:r>
              <a:rPr lang="en-US" altLang="de-DE" sz="1100" kern="0" dirty="0">
                <a:solidFill>
                  <a:prstClr val="black"/>
                </a:solidFill>
              </a:rPr>
              <a:t>Group agreed the contribution on solution related to application LCM and EES and MEP collocation</a:t>
            </a:r>
          </a:p>
          <a:p>
            <a:pPr marL="855123" lvl="1" indent="-455073" defTabSz="1219170">
              <a:spcBef>
                <a:spcPts val="0"/>
              </a:spcBef>
              <a:spcAft>
                <a:spcPts val="0"/>
              </a:spcAft>
              <a:defRPr/>
            </a:pPr>
            <a:r>
              <a:rPr lang="en-US" altLang="de-DE" sz="1100" kern="0" dirty="0">
                <a:solidFill>
                  <a:prstClr val="black"/>
                </a:solidFill>
              </a:rPr>
              <a:t>Discussed how interface produced by MEO/MEAO can be used for application deployment.</a:t>
            </a:r>
          </a:p>
          <a:p>
            <a:pPr marL="855123" lvl="1" indent="-455073" defTabSz="1219170">
              <a:spcBef>
                <a:spcPts val="0"/>
              </a:spcBef>
              <a:spcAft>
                <a:spcPts val="0"/>
              </a:spcAft>
              <a:defRPr/>
            </a:pPr>
            <a:r>
              <a:rPr lang="en-US" altLang="de-DE" sz="1100" kern="0" dirty="0">
                <a:solidFill>
                  <a:prstClr val="black"/>
                </a:solidFill>
              </a:rPr>
              <a:t>Discussed resource reservation requirements in GSMA OPG.</a:t>
            </a: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endParaRPr lang="de-DE" altLang="zh-CN" sz="1600" kern="0" dirty="0">
              <a:solidFill>
                <a:prstClr val="black"/>
              </a:solidFill>
            </a:endParaRPr>
          </a:p>
          <a:p>
            <a:pPr marL="988459" lvl="1" indent="-378875" defTabSz="1219170">
              <a:spcBef>
                <a:spcPts val="0"/>
              </a:spcBef>
              <a:spcAft>
                <a:spcPts val="600"/>
              </a:spcAft>
              <a:defRPr/>
            </a:pPr>
            <a:r>
              <a:rPr lang="en-US" altLang="zh-CN" sz="1100" kern="0" dirty="0">
                <a:solidFill>
                  <a:prstClr val="black"/>
                </a:solidFill>
              </a:rPr>
              <a:t>None identified</a:t>
            </a:r>
          </a:p>
          <a:p>
            <a:pPr marL="455073" indent="-455073" defTabSz="1219170">
              <a:spcBef>
                <a:spcPts val="0"/>
              </a:spcBef>
              <a:spcAft>
                <a:spcPts val="0"/>
              </a:spcAft>
              <a:defRPr/>
            </a:pPr>
            <a:r>
              <a:rPr lang="de-DE" altLang="zh-CN" sz="1600" kern="0" dirty="0">
                <a:solidFill>
                  <a:prstClr val="black"/>
                </a:solidFill>
              </a:rPr>
              <a:t>Next steps:</a:t>
            </a:r>
          </a:p>
          <a:p>
            <a:pPr marL="855123" lvl="1" indent="-455073" defTabSz="1219170">
              <a:spcBef>
                <a:spcPts val="0"/>
              </a:spcBef>
              <a:spcAft>
                <a:spcPts val="0"/>
              </a:spcAft>
              <a:defRPr/>
            </a:pPr>
            <a:r>
              <a:rPr lang="en-US" altLang="zh-CN" sz="1100" kern="0" dirty="0">
                <a:solidFill>
                  <a:prstClr val="black"/>
                </a:solidFill>
              </a:rPr>
              <a:t>Working on the solutions related to interaction with ETSI MEC for edge application management</a:t>
            </a:r>
          </a:p>
          <a:p>
            <a:pPr marL="855123" lvl="1" indent="-455073" defTabSz="1219170">
              <a:spcBef>
                <a:spcPts val="0"/>
              </a:spcBef>
              <a:spcAft>
                <a:spcPts val="0"/>
              </a:spcAft>
              <a:defRPr/>
            </a:pPr>
            <a:r>
              <a:rPr lang="en-US" altLang="zh-CN" sz="1100" kern="0" dirty="0">
                <a:solidFill>
                  <a:prstClr val="black"/>
                </a:solidFill>
              </a:rPr>
              <a:t>Working on the solution related to resource reservation</a:t>
            </a:r>
          </a:p>
        </p:txBody>
      </p:sp>
    </p:spTree>
    <p:extLst>
      <p:ext uri="{BB962C8B-B14F-4D97-AF65-F5344CB8AC3E}">
        <p14:creationId xmlns:p14="http://schemas.microsoft.com/office/powerpoint/2010/main" val="2065918696"/>
      </p:ext>
    </p:extLst>
  </p:cSld>
  <p:clrMapOvr>
    <a:masterClrMapping/>
  </p:clrMapOvr>
  <p:transition spd="slow"/>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r>
              <a:rPr lang="en-US" altLang="zh-CN" sz="2800" dirty="0"/>
              <a:t>Rel-18 SI - Support of New Services</a:t>
            </a:r>
            <a:r>
              <a:rPr lang="en-US" altLang="zh-CN" sz="2800" dirty="0" smtClean="0"/>
              <a:t> (3/4)</a:t>
            </a:r>
            <a:r>
              <a:rPr lang="sv-SE" altLang="zh-CN" sz="2800" dirty="0"/>
              <a:t/>
            </a:r>
            <a:br>
              <a:rPr lang="sv-SE" altLang="zh-CN" sz="2800" dirty="0"/>
            </a:br>
            <a:endParaRPr lang="zh-CN" altLang="en-US" sz="2800" dirty="0"/>
          </a:p>
        </p:txBody>
      </p:sp>
      <p:graphicFrame>
        <p:nvGraphicFramePr>
          <p:cNvPr id="3" name="表格 2"/>
          <p:cNvGraphicFramePr>
            <a:graphicFrameLocks noGrp="1"/>
          </p:cNvGraphicFramePr>
          <p:nvPr>
            <p:extLst>
              <p:ext uri="{D42A27DB-BD31-4B8C-83A1-F6EECF244321}">
                <p14:modId xmlns:p14="http://schemas.microsoft.com/office/powerpoint/2010/main" val="1146323964"/>
              </p:ext>
            </p:extLst>
          </p:nvPr>
        </p:nvGraphicFramePr>
        <p:xfrm>
          <a:off x="194694" y="1068257"/>
          <a:ext cx="11747157" cy="1300809"/>
        </p:xfrm>
        <a:graphic>
          <a:graphicData uri="http://schemas.openxmlformats.org/drawingml/2006/table">
            <a:tbl>
              <a:tblPr firstRow="1" firstCol="1" bandRow="1">
                <a:tableStyleId>{F5AB1C69-6EDB-4FF4-983F-18BD219EF322}</a:tableStyleId>
              </a:tblPr>
              <a:tblGrid>
                <a:gridCol w="472799"/>
                <a:gridCol w="2431538"/>
                <a:gridCol w="628831"/>
                <a:gridCol w="551964"/>
                <a:gridCol w="305147"/>
                <a:gridCol w="733463"/>
                <a:gridCol w="508432"/>
                <a:gridCol w="564204"/>
                <a:gridCol w="982920"/>
                <a:gridCol w="991788"/>
                <a:gridCol w="914905"/>
                <a:gridCol w="914905"/>
                <a:gridCol w="914905"/>
                <a:gridCol w="831356"/>
              </a:tblGrid>
              <a:tr h="348380">
                <a:tc>
                  <a:txBody>
                    <a:bodyPr/>
                    <a:lstStyle/>
                    <a:p>
                      <a:pPr algn="ctr">
                        <a:lnSpc>
                          <a:spcPct val="107000"/>
                        </a:lnSpc>
                        <a:spcAft>
                          <a:spcPts val="800"/>
                        </a:spcAft>
                      </a:pPr>
                      <a:r>
                        <a:rPr lang="en-GB" sz="1200" dirty="0">
                          <a:latin typeface="+mn-lt"/>
                        </a:rPr>
                        <a:t>UID</a:t>
                      </a:r>
                    </a:p>
                  </a:txBody>
                  <a:tcPr marL="36002" marR="36002" marT="0" marB="0" anchor="ctr"/>
                </a:tc>
                <a:tc>
                  <a:txBody>
                    <a:bodyPr/>
                    <a:lstStyle/>
                    <a:p>
                      <a:pPr algn="ctr">
                        <a:lnSpc>
                          <a:spcPct val="107000"/>
                        </a:lnSpc>
                        <a:spcAft>
                          <a:spcPts val="800"/>
                        </a:spcAft>
                      </a:pPr>
                      <a:r>
                        <a:rPr lang="en-GB" sz="1200" dirty="0">
                          <a:latin typeface="+mn-lt"/>
                        </a:rPr>
                        <a:t>Name</a:t>
                      </a:r>
                    </a:p>
                  </a:txBody>
                  <a:tcPr marL="36002" marR="36002" marT="0" marB="0" anchor="ctr"/>
                </a:tc>
                <a:tc>
                  <a:txBody>
                    <a:bodyPr/>
                    <a:lstStyle/>
                    <a:p>
                      <a:pPr algn="ctr">
                        <a:lnSpc>
                          <a:spcPct val="107000"/>
                        </a:lnSpc>
                        <a:spcAft>
                          <a:spcPts val="800"/>
                        </a:spcAft>
                      </a:pPr>
                      <a:r>
                        <a:rPr lang="en-GB" sz="1200" dirty="0">
                          <a:latin typeface="+mn-lt"/>
                        </a:rPr>
                        <a:t>Acronym</a:t>
                      </a:r>
                    </a:p>
                  </a:txBody>
                  <a:tcPr marL="36002" marR="36002" marT="0" marB="0" anchor="ctr"/>
                </a:tc>
                <a:tc>
                  <a:txBody>
                    <a:bodyPr/>
                    <a:lstStyle/>
                    <a:p>
                      <a:pPr algn="ctr">
                        <a:lnSpc>
                          <a:spcPct val="107000"/>
                        </a:lnSpc>
                        <a:spcAft>
                          <a:spcPts val="800"/>
                        </a:spcAft>
                      </a:pPr>
                      <a:r>
                        <a:rPr lang="en-GB" sz="1200" dirty="0" err="1">
                          <a:latin typeface="+mn-lt"/>
                        </a:rPr>
                        <a:t>Rel</a:t>
                      </a:r>
                      <a:endParaRPr lang="en-GB" sz="1200" dirty="0">
                        <a:latin typeface="+mn-lt"/>
                      </a:endParaRPr>
                    </a:p>
                  </a:txBody>
                  <a:tcPr marL="36002" marR="36002" marT="0" marB="0" anchor="ctr"/>
                </a:tc>
                <a:tc>
                  <a:txBody>
                    <a:bodyPr/>
                    <a:lstStyle/>
                    <a:p>
                      <a:pPr algn="ctr">
                        <a:lnSpc>
                          <a:spcPct val="107000"/>
                        </a:lnSpc>
                        <a:spcAft>
                          <a:spcPts val="800"/>
                        </a:spcAft>
                      </a:pPr>
                      <a:r>
                        <a:rPr lang="en-GB" sz="1200" dirty="0">
                          <a:latin typeface="+mn-lt"/>
                        </a:rPr>
                        <a:t>WG</a:t>
                      </a:r>
                    </a:p>
                  </a:txBody>
                  <a:tcPr marL="36002" marR="36002" marT="0" marB="0" anchor="ctr"/>
                </a:tc>
                <a:tc>
                  <a:txBody>
                    <a:bodyPr/>
                    <a:lstStyle/>
                    <a:p>
                      <a:pPr algn="ctr">
                        <a:lnSpc>
                          <a:spcPct val="107000"/>
                        </a:lnSpc>
                        <a:spcAft>
                          <a:spcPts val="800"/>
                        </a:spcAft>
                      </a:pPr>
                      <a:r>
                        <a:rPr lang="en-GB" sz="1200" dirty="0">
                          <a:latin typeface="+mn-lt"/>
                        </a:rPr>
                        <a:t>Target</a:t>
                      </a:r>
                    </a:p>
                  </a:txBody>
                  <a:tcPr marL="36002" marR="36002" marT="0" marB="0" anchor="ctr"/>
                </a:tc>
                <a:tc>
                  <a:txBody>
                    <a:bodyPr/>
                    <a:lstStyle/>
                    <a:p>
                      <a:pPr algn="ctr">
                        <a:lnSpc>
                          <a:spcPct val="107000"/>
                        </a:lnSpc>
                        <a:spcAft>
                          <a:spcPts val="800"/>
                        </a:spcAft>
                      </a:pPr>
                      <a:r>
                        <a:rPr lang="en-GB" sz="1200" dirty="0">
                          <a:latin typeface="+mn-lt"/>
                        </a:rPr>
                        <a:t>Old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New %</a:t>
                      </a:r>
                    </a:p>
                  </a:txBody>
                  <a:tcPr marL="36002" marR="36002" marT="0" marB="0" anchor="ctr"/>
                </a:tc>
                <a:tc>
                  <a:txBody>
                    <a:bodyPr/>
                    <a:lstStyle/>
                    <a:p>
                      <a:pPr algn="ctr">
                        <a:lnSpc>
                          <a:spcPct val="107000"/>
                        </a:lnSpc>
                        <a:spcAft>
                          <a:spcPts val="800"/>
                        </a:spcAft>
                      </a:pPr>
                      <a:r>
                        <a:rPr lang="en-GB" sz="1200" dirty="0">
                          <a:solidFill>
                            <a:schemeClr val="bg1"/>
                          </a:solidFill>
                          <a:latin typeface="+mn-lt"/>
                        </a:rPr>
                        <a:t>Change or comment</a:t>
                      </a:r>
                    </a:p>
                  </a:txBody>
                  <a:tcPr marL="36002" marR="36002" marT="0" marB="0" anchor="ctr"/>
                </a:tc>
                <a:tc>
                  <a:txBody>
                    <a:bodyPr/>
                    <a:lstStyle/>
                    <a:p>
                      <a:pPr algn="ctr">
                        <a:lnSpc>
                          <a:spcPct val="107000"/>
                        </a:lnSpc>
                        <a:spcAft>
                          <a:spcPts val="800"/>
                        </a:spcAft>
                      </a:pPr>
                      <a:r>
                        <a:rPr lang="en-US" altLang="zh-CN" sz="1200" dirty="0" smtClean="0">
                          <a:solidFill>
                            <a:srgbClr val="FF0000"/>
                          </a:solidFill>
                          <a:latin typeface="+mn-lt"/>
                        </a:rPr>
                        <a:t>Related groups</a:t>
                      </a:r>
                      <a:endParaRPr lang="en-GB" sz="1200" dirty="0">
                        <a:solidFill>
                          <a:srgbClr val="FF0000"/>
                        </a:solidFill>
                        <a:latin typeface="+mn-lt"/>
                      </a:endParaRPr>
                    </a:p>
                  </a:txBody>
                  <a:tcPr marL="36002" marR="36002" marT="0" marB="0" anchor="ctr">
                    <a:solidFill>
                      <a:schemeClr val="accent5"/>
                    </a:solidFill>
                  </a:tcPr>
                </a:tc>
                <a:tc>
                  <a:txBody>
                    <a:bodyPr/>
                    <a:lstStyle/>
                    <a:p>
                      <a:pPr marL="0" algn="ctr" defTabSz="1219170" rtl="0" eaLnBrk="1" latinLnBrk="0" hangingPunct="1">
                        <a:lnSpc>
                          <a:spcPct val="107000"/>
                        </a:lnSpc>
                        <a:spcAft>
                          <a:spcPts val="800"/>
                        </a:spcAft>
                      </a:pPr>
                      <a:r>
                        <a:rPr lang="en-US" altLang="zh-CN" sz="1200" b="1" kern="1200" dirty="0" smtClean="0">
                          <a:solidFill>
                            <a:srgbClr val="FF0000"/>
                          </a:solidFill>
                          <a:latin typeface="+mn-lt"/>
                          <a:ea typeface="+mn-ea"/>
                          <a:cs typeface="+mn-cs"/>
                        </a:rPr>
                        <a:t>SA5 Progress</a:t>
                      </a:r>
                      <a:endParaRPr lang="en-GB" sz="1200" b="1" kern="1200" dirty="0">
                        <a:solidFill>
                          <a:srgbClr val="FF0000"/>
                        </a:solidFill>
                        <a:latin typeface="+mn-lt"/>
                        <a:ea typeface="+mn-ea"/>
                        <a:cs typeface="+mn-cs"/>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WID</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TR</a:t>
                      </a:r>
                      <a:endParaRPr lang="en-GB" sz="1200" dirty="0">
                        <a:solidFill>
                          <a:srgbClr val="FF0000"/>
                        </a:solidFill>
                        <a:latin typeface="+mn-lt"/>
                      </a:endParaRPr>
                    </a:p>
                  </a:txBody>
                  <a:tcPr marL="36002" marR="36002" marT="0" marB="0" anchor="ctr">
                    <a:solidFill>
                      <a:schemeClr val="accent5"/>
                    </a:solidFill>
                  </a:tcPr>
                </a:tc>
                <a:tc>
                  <a:txBody>
                    <a:bodyPr/>
                    <a:lstStyle/>
                    <a:p>
                      <a:pPr algn="ctr">
                        <a:lnSpc>
                          <a:spcPct val="107000"/>
                        </a:lnSpc>
                        <a:spcAft>
                          <a:spcPts val="800"/>
                        </a:spcAft>
                      </a:pPr>
                      <a:r>
                        <a:rPr lang="en-US" altLang="zh-CN" sz="1200" dirty="0" smtClean="0">
                          <a:solidFill>
                            <a:srgbClr val="FF0000"/>
                          </a:solidFill>
                          <a:latin typeface="+mn-lt"/>
                        </a:rPr>
                        <a:t>Rapporteur</a:t>
                      </a:r>
                      <a:endParaRPr lang="en-GB" sz="1200" dirty="0">
                        <a:solidFill>
                          <a:srgbClr val="FF0000"/>
                        </a:solidFill>
                        <a:latin typeface="+mn-lt"/>
                      </a:endParaRPr>
                    </a:p>
                  </a:txBody>
                  <a:tcPr marL="36002" marR="36002" marT="0" marB="0" anchor="ctr">
                    <a:solidFill>
                      <a:schemeClr val="accent5"/>
                    </a:solidFill>
                  </a:tcPr>
                </a:tc>
              </a:tr>
              <a:tr h="478865">
                <a:tc>
                  <a:txBody>
                    <a:bodyPr/>
                    <a:lstStyle/>
                    <a:p>
                      <a:pPr algn="l" fontAlgn="t"/>
                      <a:r>
                        <a:rPr lang="en-US" sz="1000" b="0" i="0" u="none" strike="noStrike" dirty="0">
                          <a:solidFill>
                            <a:srgbClr val="000000"/>
                          </a:solidFill>
                          <a:effectLst/>
                          <a:latin typeface="+mn-lt"/>
                        </a:rPr>
                        <a:t>940032</a:t>
                      </a:r>
                    </a:p>
                  </a:txBody>
                  <a:tcPr marL="6350" marR="6350" marT="6350" marB="0"/>
                </a:tc>
                <a:tc>
                  <a:txBody>
                    <a:bodyPr/>
                    <a:lstStyle/>
                    <a:p>
                      <a:pPr algn="l" fontAlgn="t"/>
                      <a:r>
                        <a:rPr lang="en-US" sz="1000" b="0" i="0" u="none" strike="noStrike">
                          <a:solidFill>
                            <a:schemeClr val="tx1"/>
                          </a:solidFill>
                          <a:effectLst/>
                          <a:latin typeface="+mn-lt"/>
                        </a:rPr>
                        <a:t>Study on Key Quality Indicators (KQIs) for 5G service experience </a:t>
                      </a:r>
                    </a:p>
                  </a:txBody>
                  <a:tcPr marL="6350" marR="6350" marT="6350" marB="0"/>
                </a:tc>
                <a:tc>
                  <a:txBody>
                    <a:bodyPr/>
                    <a:lstStyle/>
                    <a:p>
                      <a:pPr algn="l" fontAlgn="t"/>
                      <a:r>
                        <a:rPr lang="en-US" sz="1000" b="0" i="0" u="none" strike="noStrike">
                          <a:solidFill>
                            <a:srgbClr val="000000"/>
                          </a:solidFill>
                          <a:effectLst/>
                          <a:latin typeface="+mn-lt"/>
                        </a:rPr>
                        <a:t>FS_KQI_5G</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10%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20%</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SA4,RAN2,RAN3</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0-&gt;5-&gt;10-</a:t>
                      </a:r>
                      <a:r>
                        <a:rPr lang="en-US" altLang="zh-CN" sz="900" kern="1200" dirty="0">
                          <a:solidFill>
                            <a:srgbClr val="000000"/>
                          </a:solidFill>
                          <a:effectLst/>
                          <a:latin typeface="+mn-lt"/>
                          <a:ea typeface="宋体" panose="02010600030101010101" pitchFamily="2" charset="-122"/>
                          <a:cs typeface="Arial" panose="020B0604020202020204" pitchFamily="34" charset="0"/>
                        </a:rPr>
                        <a:t>&gt;</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10</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-&gt;20%</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algn="ctr">
                        <a:lnSpc>
                          <a:spcPct val="150000"/>
                        </a:lnSpc>
                        <a:spcAft>
                          <a:spcPts val="0"/>
                        </a:spcAft>
                      </a:pPr>
                      <a:r>
                        <a:rPr lang="fr-FR" sz="900" kern="1200" dirty="0">
                          <a:solidFill>
                            <a:srgbClr val="000000"/>
                          </a:solidFill>
                          <a:effectLst/>
                          <a:latin typeface="+mn-lt"/>
                          <a:ea typeface="宋体" panose="02010600030101010101" pitchFamily="2" charset="-122"/>
                          <a:cs typeface="Arial" panose="020B0604020202020204" pitchFamily="34" charset="0"/>
                        </a:rPr>
                        <a:t>28.863</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a:t>
                      </a:r>
                      <a:endParaRPr lang="en-US"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r h="374354">
                <a:tc>
                  <a:txBody>
                    <a:bodyPr/>
                    <a:lstStyle/>
                    <a:p>
                      <a:pPr algn="l" fontAlgn="t"/>
                      <a:r>
                        <a:rPr lang="en-US" sz="1000" b="0" i="0" u="none" strike="noStrike" dirty="0">
                          <a:solidFill>
                            <a:srgbClr val="000000"/>
                          </a:solidFill>
                          <a:effectLst/>
                          <a:latin typeface="+mn-lt"/>
                        </a:rPr>
                        <a:t>940038</a:t>
                      </a:r>
                    </a:p>
                  </a:txBody>
                  <a:tcPr marL="6350" marR="6350" marT="6350" marB="0"/>
                </a:tc>
                <a:tc>
                  <a:txBody>
                    <a:bodyPr/>
                    <a:lstStyle/>
                    <a:p>
                      <a:pPr algn="l" fontAlgn="t"/>
                      <a:r>
                        <a:rPr lang="en-US" sz="1000" b="0" i="0" u="none" strike="noStrike" dirty="0">
                          <a:solidFill>
                            <a:schemeClr val="tx1"/>
                          </a:solidFill>
                          <a:effectLst/>
                          <a:latin typeface="+mn-lt"/>
                        </a:rPr>
                        <a:t>Study on Deterministic Communication Service Assurance </a:t>
                      </a:r>
                    </a:p>
                  </a:txBody>
                  <a:tcPr marL="6350" marR="6350" marT="6350" marB="0"/>
                </a:tc>
                <a:tc>
                  <a:txBody>
                    <a:bodyPr/>
                    <a:lstStyle/>
                    <a:p>
                      <a:pPr algn="l" fontAlgn="t"/>
                      <a:r>
                        <a:rPr lang="en-US" sz="1000" b="0" i="0" u="none" strike="noStrike">
                          <a:solidFill>
                            <a:srgbClr val="000000"/>
                          </a:solidFill>
                          <a:effectLst/>
                          <a:latin typeface="+mn-lt"/>
                        </a:rPr>
                        <a:t>FS_DCSA</a:t>
                      </a:r>
                    </a:p>
                  </a:txBody>
                  <a:tcPr marL="6350" marR="6350" marT="6350" marB="0"/>
                </a:tc>
                <a:tc>
                  <a:txBody>
                    <a:bodyPr/>
                    <a:lstStyle/>
                    <a:p>
                      <a:pPr algn="l" fontAlgn="t"/>
                      <a:r>
                        <a:rPr lang="en-US" sz="1000" b="0" i="0" u="none" strike="noStrike">
                          <a:solidFill>
                            <a:srgbClr val="000000"/>
                          </a:solidFill>
                          <a:effectLst/>
                          <a:latin typeface="+mn-lt"/>
                        </a:rPr>
                        <a:t>Rel-18</a:t>
                      </a:r>
                    </a:p>
                  </a:txBody>
                  <a:tcPr marL="6350" marR="6350" marT="6350" marB="0"/>
                </a:tc>
                <a:tc>
                  <a:txBody>
                    <a:bodyPr/>
                    <a:lstStyle/>
                    <a:p>
                      <a:pPr algn="l" fontAlgn="t"/>
                      <a:r>
                        <a:rPr lang="en-US" sz="1000" b="0" i="0" u="none" strike="noStrike">
                          <a:solidFill>
                            <a:srgbClr val="000000"/>
                          </a:solidFill>
                          <a:effectLst/>
                          <a:latin typeface="+mn-lt"/>
                        </a:rPr>
                        <a:t>S5</a:t>
                      </a:r>
                    </a:p>
                  </a:txBody>
                  <a:tcPr marL="6350" marR="6350" marT="6350" marB="0"/>
                </a:tc>
                <a:tc>
                  <a:txBody>
                    <a:bodyPr/>
                    <a:lstStyle/>
                    <a:p>
                      <a:pPr marL="0" algn="ctr"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SA#98(Dec 2022)</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algn="l" fontAlgn="t"/>
                      <a:r>
                        <a:rPr lang="en-US" sz="1000" b="0" i="0" u="none" strike="noStrike">
                          <a:solidFill>
                            <a:srgbClr val="000000"/>
                          </a:solidFill>
                          <a:effectLst/>
                          <a:latin typeface="+mn-lt"/>
                        </a:rPr>
                        <a:t>30%</a:t>
                      </a:r>
                    </a:p>
                  </a:txBody>
                  <a:tcPr marL="6350" marR="6350" marT="6350" marB="0"/>
                </a:tc>
                <a:tc>
                  <a:txBody>
                    <a:bodyPr/>
                    <a:lstStyle/>
                    <a:p>
                      <a:pPr algn="ctr">
                        <a:lnSpc>
                          <a:spcPct val="107000"/>
                        </a:lnSpc>
                        <a:spcAft>
                          <a:spcPts val="800"/>
                        </a:spcAft>
                      </a:pPr>
                      <a:r>
                        <a:rPr lang="en-GB" sz="1000" b="0" i="0" u="none" strike="noStrike" kern="1200" dirty="0" smtClean="0">
                          <a:solidFill>
                            <a:srgbClr val="0000FF"/>
                          </a:solidFill>
                          <a:effectLst/>
                          <a:latin typeface="+mn-lt"/>
                          <a:ea typeface="+mn-ea"/>
                          <a:cs typeface="+mn-cs"/>
                        </a:rPr>
                        <a:t>32%</a:t>
                      </a:r>
                      <a:endParaRPr lang="en-GB" sz="1000" b="0" i="0" u="none" strike="noStrike" kern="1200" dirty="0">
                        <a:solidFill>
                          <a:srgbClr val="0000FF"/>
                        </a:solidFill>
                        <a:effectLst/>
                        <a:latin typeface="+mn-lt"/>
                        <a:ea typeface="+mn-ea"/>
                        <a:cs typeface="+mn-cs"/>
                      </a:endParaRPr>
                    </a:p>
                  </a:txBody>
                  <a:tcPr marL="36002" marR="36002" marT="0" marB="0"/>
                </a:tc>
                <a:tc>
                  <a:txBody>
                    <a:bodyPr/>
                    <a:lstStyle/>
                    <a:p>
                      <a:pPr>
                        <a:lnSpc>
                          <a:spcPct val="107000"/>
                        </a:lnSpc>
                        <a:spcAft>
                          <a:spcPts val="800"/>
                        </a:spcAft>
                      </a:pPr>
                      <a:endParaRPr lang="en-GB" sz="1200" b="0" i="0" u="none" strike="noStrike" kern="1200" dirty="0">
                        <a:solidFill>
                          <a:srgbClr val="FF0000"/>
                        </a:solidFill>
                        <a:effectLst/>
                        <a:latin typeface="+mn-lt"/>
                        <a:ea typeface="+mn-ea"/>
                        <a:cs typeface="+mn-cs"/>
                      </a:endParaRPr>
                    </a:p>
                  </a:txBody>
                  <a:tcPr marL="36002" marR="36002" marT="0" marB="0" anchor="ctr"/>
                </a:tc>
                <a:tc>
                  <a:txBody>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lang="sv-SE" sz="900" kern="1200" dirty="0">
                          <a:solidFill>
                            <a:srgbClr val="000000"/>
                          </a:solidFill>
                          <a:effectLst/>
                          <a:latin typeface="+mn-lt"/>
                          <a:ea typeface="宋体" panose="02010600030101010101" pitchFamily="2" charset="-122"/>
                          <a:cs typeface="Arial" panose="020B0604020202020204" pitchFamily="34" charset="0"/>
                        </a:rPr>
                        <a:t>SA2, SA6, RAN2, SA4</a:t>
                      </a:r>
                    </a:p>
                  </a:txBody>
                  <a:tcPr marL="68580" marR="68580" marT="0" marB="0" anchor="ctr"/>
                </a:tc>
                <a:tc>
                  <a:txBody>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a:solidFill>
                            <a:srgbClr val="000000"/>
                          </a:solidFill>
                          <a:effectLst/>
                          <a:latin typeface="+mn-lt"/>
                          <a:ea typeface="+mn-ea"/>
                          <a:cs typeface="Arial" panose="020B0604020202020204" pitchFamily="34" charset="0"/>
                        </a:rPr>
                        <a:t>0-&gt;5-&gt;</a:t>
                      </a:r>
                      <a:r>
                        <a:rPr lang="en-US" altLang="zh-CN" sz="900" kern="1200" dirty="0" smtClean="0">
                          <a:solidFill>
                            <a:srgbClr val="000000"/>
                          </a:solidFill>
                          <a:effectLst/>
                          <a:latin typeface="+mn-lt"/>
                          <a:ea typeface="+mn-ea"/>
                          <a:cs typeface="Arial" panose="020B0604020202020204" pitchFamily="34" charset="0"/>
                        </a:rPr>
                        <a:t>30&gt;32</a:t>
                      </a:r>
                    </a:p>
                    <a:p>
                      <a:pPr marL="0" marR="0" lvl="0" indent="0" algn="ctr" defTabSz="1219170" rtl="0" eaLnBrk="1" fontAlgn="auto" latinLnBrk="0" hangingPunct="1">
                        <a:lnSpc>
                          <a:spcPct val="150000"/>
                        </a:lnSpc>
                        <a:spcBef>
                          <a:spcPts val="0"/>
                        </a:spcBef>
                        <a:spcAft>
                          <a:spcPts val="0"/>
                        </a:spcAft>
                        <a:buClrTx/>
                        <a:buSzTx/>
                        <a:buFontTx/>
                        <a:buNone/>
                        <a:tabLst/>
                        <a:defRPr/>
                      </a:pPr>
                      <a:r>
                        <a:rPr lang="en-US" altLang="zh-CN" sz="900" kern="1200" dirty="0" smtClean="0">
                          <a:solidFill>
                            <a:srgbClr val="000000"/>
                          </a:solidFill>
                          <a:effectLst/>
                          <a:latin typeface="+mn-lt"/>
                          <a:ea typeface="+mn-ea"/>
                          <a:cs typeface="Arial" panose="020B0604020202020204" pitchFamily="34" charset="0"/>
                        </a:rPr>
                        <a:t>-&gt;32</a:t>
                      </a:r>
                      <a:r>
                        <a:rPr lang="en-US" altLang="zh-CN" sz="900" kern="1200" dirty="0" smtClean="0">
                          <a:solidFill>
                            <a:srgbClr val="000000"/>
                          </a:solidFill>
                          <a:effectLst/>
                          <a:latin typeface="+mn-lt"/>
                          <a:ea typeface="宋体" panose="02010600030101010101" pitchFamily="2" charset="-122"/>
                          <a:cs typeface="Arial" panose="020B0604020202020204" pitchFamily="34" charset="0"/>
                        </a:rPr>
                        <a:t>%</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0" marR="0" lvl="0" indent="0" algn="l" defTabSz="1219170" rtl="0" eaLnBrk="1" fontAlgn="t" latinLnBrk="0" hangingPunct="1">
                        <a:lnSpc>
                          <a:spcPct val="150000"/>
                        </a:lnSpc>
                        <a:spcBef>
                          <a:spcPts val="0"/>
                        </a:spcBef>
                        <a:spcAft>
                          <a:spcPts val="0"/>
                        </a:spcAft>
                        <a:buClrTx/>
                        <a:buSzTx/>
                        <a:buFontTx/>
                        <a:buNone/>
                        <a:tabLst/>
                        <a:defRPr/>
                      </a:pPr>
                      <a:endParaRPr lang="en-GB" altLang="zh-CN" sz="1200" b="0" i="0" u="none" strike="noStrike" kern="1200" dirty="0" smtClean="0">
                        <a:solidFill>
                          <a:srgbClr val="000000"/>
                        </a:solidFill>
                        <a:effectLst/>
                        <a:latin typeface="+mn-lt"/>
                        <a:ea typeface="+mn-ea"/>
                        <a:cs typeface="+mn-cs"/>
                      </a:endParaRPr>
                    </a:p>
                  </a:txBody>
                  <a:tcPr marL="9525" marR="9525" marT="9525" marB="9525"/>
                </a:tc>
                <a:tc>
                  <a:txBody>
                    <a:bodyPr/>
                    <a:lstStyle/>
                    <a:p>
                      <a:pPr marL="0" algn="ctr" defTabSz="1219170" rtl="0" eaLnBrk="1" latinLnBrk="0" hangingPunct="1">
                        <a:lnSpc>
                          <a:spcPct val="150000"/>
                        </a:lnSpc>
                        <a:spcAft>
                          <a:spcPts val="0"/>
                        </a:spcAft>
                      </a:pPr>
                      <a:r>
                        <a:rPr lang="fr-FR" altLang="zh-CN" sz="900" kern="1200" dirty="0">
                          <a:solidFill>
                            <a:srgbClr val="000000"/>
                          </a:solidFill>
                          <a:effectLst/>
                          <a:latin typeface="+mn-lt"/>
                          <a:ea typeface="宋体" panose="02010600030101010101" pitchFamily="2" charset="-122"/>
                          <a:cs typeface="Arial" panose="020B0604020202020204" pitchFamily="34" charset="0"/>
                        </a:rPr>
                        <a:t>28.865</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c>
                  <a:txBody>
                    <a:bodyPr/>
                    <a:lstStyle/>
                    <a:p>
                      <a:pPr marL="55563" indent="0" algn="l" defTabSz="1219170" rtl="0" eaLnBrk="1" latinLnBrk="0" hangingPunct="1">
                        <a:lnSpc>
                          <a:spcPct val="150000"/>
                        </a:lnSpc>
                        <a:spcAft>
                          <a:spcPts val="0"/>
                        </a:spcAft>
                      </a:pPr>
                      <a:r>
                        <a:rPr lang="en-US" altLang="zh-CN" sz="900" kern="1200" dirty="0">
                          <a:solidFill>
                            <a:srgbClr val="000000"/>
                          </a:solidFill>
                          <a:effectLst/>
                          <a:latin typeface="+mn-lt"/>
                          <a:ea typeface="+mn-ea"/>
                          <a:cs typeface="Arial" panose="020B0604020202020204" pitchFamily="34" charset="0"/>
                        </a:rPr>
                        <a:t>Huawei</a:t>
                      </a:r>
                      <a:endParaRPr lang="zh-CN" sz="900" kern="1200" dirty="0">
                        <a:solidFill>
                          <a:srgbClr val="000000"/>
                        </a:solidFill>
                        <a:effectLst/>
                        <a:latin typeface="+mn-lt"/>
                        <a:ea typeface="宋体" panose="02010600030101010101" pitchFamily="2" charset="-122"/>
                        <a:cs typeface="Arial" panose="020B0604020202020204" pitchFamily="34" charset="0"/>
                      </a:endParaRPr>
                    </a:p>
                  </a:txBody>
                  <a:tcPr marL="9525" marR="9525" marT="9525" marB="9525"/>
                </a:tc>
              </a:tr>
            </a:tbl>
          </a:graphicData>
        </a:graphic>
      </p:graphicFrame>
      <p:sp>
        <p:nvSpPr>
          <p:cNvPr id="4" name="Content Placeholder 7">
            <a:extLst>
              <a:ext uri="{FF2B5EF4-FFF2-40B4-BE49-F238E27FC236}">
                <a16:creationId xmlns:a16="http://schemas.microsoft.com/office/drawing/2014/main" xmlns="" id="{B4F8F5CC-9B36-4C4A-96C2-095377087992}"/>
              </a:ext>
            </a:extLst>
          </p:cNvPr>
          <p:cNvSpPr txBox="1">
            <a:spLocks/>
          </p:cNvSpPr>
          <p:nvPr/>
        </p:nvSpPr>
        <p:spPr>
          <a:xfrm>
            <a:off x="256801" y="2513578"/>
            <a:ext cx="5353166"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FS_KQI_5G</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600" kern="0" dirty="0" smtClean="0">
                <a:solidFill>
                  <a:prstClr val="black"/>
                </a:solidFill>
              </a:rPr>
              <a:t>Progress since SA5#144e:</a:t>
            </a:r>
            <a:endParaRPr lang="de-DE" altLang="de-DE" sz="1600" kern="0" dirty="0">
              <a:solidFill>
                <a:prstClr val="black"/>
              </a:solidFill>
            </a:endParaRPr>
          </a:p>
          <a:p>
            <a:pPr marL="855123" lvl="1" indent="-455073" defTabSz="1219170">
              <a:spcBef>
                <a:spcPts val="0"/>
              </a:spcBef>
              <a:spcAft>
                <a:spcPts val="0"/>
              </a:spcAft>
              <a:defRPr/>
            </a:pPr>
            <a:r>
              <a:rPr lang="en-US" altLang="de-DE" sz="1100" kern="0" dirty="0" smtClean="0">
                <a:solidFill>
                  <a:prstClr val="black"/>
                </a:solidFill>
              </a:rPr>
              <a:t>Two </a:t>
            </a:r>
            <a:r>
              <a:rPr lang="en-US" altLang="de-DE" sz="1100" kern="0" dirty="0">
                <a:solidFill>
                  <a:prstClr val="black"/>
                </a:solidFill>
              </a:rPr>
              <a:t>CRs about the background description of ITU-T and ETSI are approved; </a:t>
            </a:r>
          </a:p>
          <a:p>
            <a:pPr marL="855123" lvl="1" indent="-455073" defTabSz="1219170">
              <a:spcBef>
                <a:spcPts val="0"/>
              </a:spcBef>
              <a:spcAft>
                <a:spcPts val="0"/>
              </a:spcAft>
              <a:defRPr/>
            </a:pPr>
            <a:r>
              <a:rPr lang="en-US" altLang="de-DE" sz="1100" kern="0" dirty="0" smtClean="0">
                <a:solidFill>
                  <a:prstClr val="black"/>
                </a:solidFill>
              </a:rPr>
              <a:t>LS </a:t>
            </a:r>
            <a:r>
              <a:rPr lang="en-US" altLang="de-DE" sz="1100" kern="0" dirty="0">
                <a:solidFill>
                  <a:prstClr val="black"/>
                </a:solidFill>
              </a:rPr>
              <a:t>from SA4(S4-221120) and ITU-T SG12(S5-224335) are received to provide the TR/TS related to KQI</a:t>
            </a:r>
          </a:p>
          <a:p>
            <a:pPr marL="855123" lvl="1" indent="-455073" defTabSz="1219170">
              <a:spcBef>
                <a:spcPts val="0"/>
              </a:spcBef>
              <a:spcAft>
                <a:spcPts val="0"/>
              </a:spcAft>
              <a:defRPr/>
            </a:pPr>
            <a:endParaRPr lang="de-DE" altLang="de-DE" sz="1100" kern="0" dirty="0">
              <a:solidFill>
                <a:prstClr val="black"/>
              </a:solidFill>
            </a:endParaRPr>
          </a:p>
          <a:p>
            <a:pPr marL="457189" lvl="1" indent="0" defTabSz="1219170">
              <a:spcBef>
                <a:spcPts val="0"/>
              </a:spcBef>
              <a:spcAft>
                <a:spcPts val="0"/>
              </a:spcAft>
              <a:buNone/>
              <a:defRPr/>
            </a:pPr>
            <a:r>
              <a:rPr lang="en-US" altLang="zh-CN" sz="1100" kern="0" dirty="0">
                <a:solidFill>
                  <a:prstClr val="black"/>
                </a:solidFill>
              </a:rPr>
              <a:t> </a:t>
            </a:r>
          </a:p>
          <a:p>
            <a:pPr marL="455073" indent="-455073" defTabSz="1219170">
              <a:spcBef>
                <a:spcPts val="0"/>
              </a:spcBef>
              <a:spcAft>
                <a:spcPts val="0"/>
              </a:spcAft>
              <a:defRPr/>
            </a:pPr>
            <a:r>
              <a:rPr lang="en-US" altLang="zh-CN" sz="1600" kern="0" dirty="0">
                <a:solidFill>
                  <a:prstClr val="black"/>
                </a:solidFill>
              </a:rPr>
              <a:t>RAN impacts and dependencies</a:t>
            </a:r>
            <a:r>
              <a:rPr lang="en-US" altLang="zh-CN" sz="1600" kern="0" dirty="0" smtClean="0">
                <a:solidFill>
                  <a:prstClr val="black"/>
                </a:solidFill>
              </a:rPr>
              <a:t>:</a:t>
            </a:r>
          </a:p>
          <a:p>
            <a:pPr marL="855123" lvl="1" indent="-455073" defTabSz="1219170">
              <a:spcBef>
                <a:spcPts val="0"/>
              </a:spcBef>
              <a:spcAft>
                <a:spcPts val="0"/>
              </a:spcAft>
              <a:defRPr/>
            </a:pPr>
            <a:r>
              <a:rPr lang="en-US" altLang="zh-CN" sz="1200" kern="0" dirty="0" smtClean="0">
                <a:solidFill>
                  <a:prstClr val="black"/>
                </a:solidFill>
              </a:rPr>
              <a:t>Not identified</a:t>
            </a:r>
            <a:endParaRPr lang="de-DE" altLang="zh-CN" sz="1200" kern="0" dirty="0">
              <a:solidFill>
                <a:prstClr val="black"/>
              </a:solidFill>
            </a:endParaRPr>
          </a:p>
          <a:p>
            <a:pPr marL="455073" indent="-455073" defTabSz="1219170">
              <a:spcBef>
                <a:spcPts val="0"/>
              </a:spcBef>
              <a:spcAft>
                <a:spcPts val="0"/>
              </a:spcAft>
              <a:defRPr/>
            </a:pPr>
            <a:endParaRPr lang="de-DE" altLang="zh-CN" sz="1600" kern="0" dirty="0" smtClean="0">
              <a:solidFill>
                <a:prstClr val="black"/>
              </a:solidFill>
            </a:endParaRPr>
          </a:p>
          <a:p>
            <a:pPr marL="455073" indent="-455073" defTabSz="1219170">
              <a:spcBef>
                <a:spcPts val="0"/>
              </a:spcBef>
              <a:spcAft>
                <a:spcPts val="0"/>
              </a:spcAft>
              <a:defRPr/>
            </a:pPr>
            <a:r>
              <a:rPr lang="de-DE" altLang="zh-CN" sz="1600" kern="0" dirty="0" smtClean="0">
                <a:solidFill>
                  <a:prstClr val="black"/>
                </a:solidFill>
              </a:rPr>
              <a:t>Next </a:t>
            </a:r>
            <a:r>
              <a:rPr lang="de-DE" altLang="zh-CN" sz="1600" kern="0" dirty="0">
                <a:solidFill>
                  <a:prstClr val="black"/>
                </a:solidFill>
              </a:rPr>
              <a:t>steps:</a:t>
            </a:r>
          </a:p>
          <a:p>
            <a:pPr marL="855123" lvl="1" indent="-455073" defTabSz="1219170">
              <a:spcBef>
                <a:spcPts val="0"/>
              </a:spcBef>
              <a:spcAft>
                <a:spcPts val="0"/>
              </a:spcAft>
              <a:defRPr/>
            </a:pPr>
            <a:r>
              <a:rPr lang="en-US" altLang="zh-CN" sz="1200" kern="0" dirty="0" smtClean="0">
                <a:solidFill>
                  <a:prstClr val="black"/>
                </a:solidFill>
              </a:rPr>
              <a:t>further </a:t>
            </a:r>
            <a:r>
              <a:rPr lang="en-US" altLang="zh-CN" sz="1200" kern="0" dirty="0">
                <a:solidFill>
                  <a:prstClr val="black"/>
                </a:solidFill>
              </a:rPr>
              <a:t>study the definition of KQI in SA5 and the KQIs for the typical services..</a:t>
            </a:r>
          </a:p>
        </p:txBody>
      </p:sp>
      <p:sp>
        <p:nvSpPr>
          <p:cNvPr id="5" name="Content Placeholder 7">
            <a:extLst>
              <a:ext uri="{FF2B5EF4-FFF2-40B4-BE49-F238E27FC236}">
                <a16:creationId xmlns:a16="http://schemas.microsoft.com/office/drawing/2014/main" xmlns="" id="{B4F8F5CC-9B36-4C4A-96C2-095377087992}"/>
              </a:ext>
            </a:extLst>
          </p:cNvPr>
          <p:cNvSpPr txBox="1">
            <a:spLocks/>
          </p:cNvSpPr>
          <p:nvPr/>
        </p:nvSpPr>
        <p:spPr>
          <a:xfrm>
            <a:off x="6236044" y="2513578"/>
            <a:ext cx="5634679" cy="3390900"/>
          </a:xfrm>
          <a:prstGeom prst="rect">
            <a:avLst/>
          </a:prstGeom>
        </p:spPr>
        <p:txBody>
          <a:bodyPr/>
          <a:lstStyle>
            <a:lvl1pPr marL="341313" indent="-341313" algn="l" rtl="0" eaLnBrk="0" fontAlgn="base" hangingPunct="0">
              <a:spcBef>
                <a:spcPct val="20000"/>
              </a:spcBef>
              <a:spcAft>
                <a:spcPct val="0"/>
              </a:spcAft>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0" indent="0" defTabSz="1219170">
              <a:spcBef>
                <a:spcPts val="0"/>
              </a:spcBef>
              <a:spcAft>
                <a:spcPts val="0"/>
              </a:spcAft>
              <a:buNone/>
              <a:defRPr/>
            </a:pPr>
            <a:r>
              <a:rPr lang="en-US" altLang="zh-CN" sz="1400" b="1" kern="0" dirty="0" smtClean="0">
                <a:solidFill>
                  <a:srgbClr val="0000FF"/>
                </a:solidFill>
              </a:rPr>
              <a:t>FS_DCSA</a:t>
            </a:r>
            <a:r>
              <a:rPr lang="zh-CN" altLang="en-US" sz="1400" b="1" kern="0" dirty="0" smtClean="0">
                <a:solidFill>
                  <a:srgbClr val="0000FF"/>
                </a:solidFill>
              </a:rPr>
              <a:t>：</a:t>
            </a:r>
            <a:endParaRPr lang="de-DE" altLang="de-DE" sz="1400" b="1" kern="0" dirty="0" smtClean="0">
              <a:solidFill>
                <a:srgbClr val="0000FF"/>
              </a:solidFill>
            </a:endParaRPr>
          </a:p>
          <a:p>
            <a:pPr marL="455073" indent="-455073" defTabSz="1219170">
              <a:spcBef>
                <a:spcPts val="0"/>
              </a:spcBef>
              <a:spcAft>
                <a:spcPts val="0"/>
              </a:spcAft>
              <a:defRPr/>
            </a:pPr>
            <a:r>
              <a:rPr lang="de-DE" altLang="de-DE" sz="1600" kern="0" dirty="0">
                <a:solidFill>
                  <a:prstClr val="black"/>
                </a:solidFill>
              </a:rPr>
              <a:t>Progress since SA5#144e:</a:t>
            </a:r>
          </a:p>
          <a:p>
            <a:pPr marL="855123" lvl="1" indent="-455073" defTabSz="1219170">
              <a:spcBef>
                <a:spcPts val="0"/>
              </a:spcBef>
              <a:spcAft>
                <a:spcPts val="0"/>
              </a:spcAft>
              <a:defRPr/>
            </a:pPr>
            <a:r>
              <a:rPr lang="en-US" altLang="de-DE" sz="1200" kern="0" dirty="0">
                <a:solidFill>
                  <a:prstClr val="black"/>
                </a:solidFill>
              </a:rPr>
              <a:t>The following aspects were discussed and noted at SA5#145e:</a:t>
            </a:r>
          </a:p>
          <a:p>
            <a:pPr marL="1255173" lvl="2" indent="-455073" defTabSz="1219170">
              <a:spcBef>
                <a:spcPts val="0"/>
              </a:spcBef>
              <a:spcAft>
                <a:spcPts val="0"/>
              </a:spcAft>
              <a:defRPr/>
            </a:pPr>
            <a:r>
              <a:rPr lang="en-US" altLang="de-DE" sz="1200" kern="0" dirty="0" smtClean="0">
                <a:solidFill>
                  <a:prstClr val="black"/>
                </a:solidFill>
              </a:rPr>
              <a:t>Add </a:t>
            </a:r>
            <a:r>
              <a:rPr lang="en-US" altLang="de-DE" sz="1200" kern="0" dirty="0">
                <a:solidFill>
                  <a:prstClr val="black"/>
                </a:solidFill>
              </a:rPr>
              <a:t>solution of service deployment (S5-225480 ), service requirement modeling (S5-225481), network preparation (S5-225482) and  service and network analysis (S5-225483);</a:t>
            </a:r>
          </a:p>
          <a:p>
            <a:pPr marL="1255173" lvl="2" indent="-455073" defTabSz="1219170">
              <a:spcBef>
                <a:spcPts val="0"/>
              </a:spcBef>
              <a:spcAft>
                <a:spcPts val="0"/>
              </a:spcAft>
              <a:defRPr/>
            </a:pPr>
            <a:r>
              <a:rPr lang="en-US" altLang="de-DE" sz="1200" kern="0" dirty="0" smtClean="0">
                <a:solidFill>
                  <a:prstClr val="black"/>
                </a:solidFill>
              </a:rPr>
              <a:t>Update </a:t>
            </a:r>
            <a:r>
              <a:rPr lang="en-US" altLang="de-DE" sz="1200" kern="0" dirty="0">
                <a:solidFill>
                  <a:prstClr val="black"/>
                </a:solidFill>
              </a:rPr>
              <a:t>solution of service assurance for video monitoring (S5-225484) and PLC control (S5-225485);</a:t>
            </a:r>
          </a:p>
          <a:p>
            <a:pPr marL="455073" indent="-455073" defTabSz="1219170">
              <a:spcBef>
                <a:spcPts val="0"/>
              </a:spcBef>
              <a:spcAft>
                <a:spcPts val="0"/>
              </a:spcAft>
              <a:defRPr/>
            </a:pPr>
            <a:endParaRPr lang="de-DE" altLang="de-DE" sz="1400" kern="0" dirty="0" smtClean="0">
              <a:solidFill>
                <a:prstClr val="black"/>
              </a:solidFill>
              <a:latin typeface="Calibri"/>
            </a:endParaRPr>
          </a:p>
          <a:p>
            <a:pPr marL="457189" lvl="1" indent="0" defTabSz="1219170">
              <a:spcBef>
                <a:spcPts val="0"/>
              </a:spcBef>
              <a:spcAft>
                <a:spcPts val="0"/>
              </a:spcAft>
              <a:buNone/>
              <a:defRPr/>
            </a:pPr>
            <a:r>
              <a:rPr lang="en-US" altLang="zh-CN" sz="1050" kern="0" dirty="0" smtClean="0">
                <a:solidFill>
                  <a:prstClr val="black"/>
                </a:solidFill>
                <a:latin typeface="Calibri"/>
                <a:cs typeface="+mn-cs"/>
              </a:rPr>
              <a:t> </a:t>
            </a:r>
            <a:endParaRPr lang="en-US" altLang="zh-CN" sz="1050" kern="0" dirty="0">
              <a:solidFill>
                <a:prstClr val="black"/>
              </a:solidFill>
              <a:latin typeface="Calibri"/>
              <a:cs typeface="+mn-cs"/>
            </a:endParaRPr>
          </a:p>
          <a:p>
            <a:pPr marL="455073" indent="-455073" defTabSz="1219170">
              <a:spcBef>
                <a:spcPts val="0"/>
              </a:spcBef>
              <a:spcAft>
                <a:spcPts val="0"/>
              </a:spcAft>
              <a:defRPr/>
            </a:pPr>
            <a:r>
              <a:rPr lang="en-US" sz="1600" kern="0" dirty="0">
                <a:solidFill>
                  <a:prstClr val="black"/>
                </a:solidFill>
              </a:rPr>
              <a:t>RAN impacts and dependencies:</a:t>
            </a:r>
            <a:endParaRPr lang="de-DE" sz="1600" kern="0" dirty="0">
              <a:solidFill>
                <a:prstClr val="black"/>
              </a:solidFill>
            </a:endParaRPr>
          </a:p>
          <a:p>
            <a:pPr marL="988459" lvl="1" indent="-378875" defTabSz="1219170">
              <a:spcBef>
                <a:spcPts val="0"/>
              </a:spcBef>
              <a:spcAft>
                <a:spcPts val="600"/>
              </a:spcAft>
              <a:defRPr/>
            </a:pPr>
            <a:r>
              <a:rPr lang="en-US" sz="1200" kern="0" dirty="0" smtClean="0">
                <a:solidFill>
                  <a:prstClr val="black"/>
                </a:solidFill>
                <a:latin typeface="Calibri"/>
                <a:cs typeface="+mn-cs"/>
              </a:rPr>
              <a:t>None</a:t>
            </a:r>
            <a:endParaRPr lang="en-US" sz="1200" kern="0" dirty="0">
              <a:solidFill>
                <a:prstClr val="black"/>
              </a:solidFill>
              <a:latin typeface="Calibri"/>
              <a:cs typeface="+mn-cs"/>
            </a:endParaRPr>
          </a:p>
          <a:p>
            <a:pPr marL="457189" lvl="1" indent="0" defTabSz="1219170">
              <a:spcBef>
                <a:spcPts val="0"/>
              </a:spcBef>
              <a:spcAft>
                <a:spcPts val="600"/>
              </a:spcAft>
              <a:buNone/>
              <a:defRPr/>
            </a:pPr>
            <a:endParaRPr lang="en-US" sz="1050" kern="0" dirty="0">
              <a:solidFill>
                <a:prstClr val="black"/>
              </a:solidFill>
              <a:latin typeface="Calibri"/>
              <a:cs typeface="+mn-cs"/>
            </a:endParaRPr>
          </a:p>
          <a:p>
            <a:pPr marL="455073" indent="-455073" defTabSz="1219170">
              <a:spcBef>
                <a:spcPts val="0"/>
              </a:spcBef>
              <a:spcAft>
                <a:spcPts val="0"/>
              </a:spcAft>
              <a:defRPr/>
            </a:pPr>
            <a:r>
              <a:rPr lang="de-DE" sz="1600" kern="0" dirty="0">
                <a:solidFill>
                  <a:prstClr val="black"/>
                </a:solidFill>
              </a:rPr>
              <a:t>Next steps:</a:t>
            </a:r>
          </a:p>
          <a:p>
            <a:pPr marL="855123" lvl="1" indent="-455073" defTabSz="1219170">
              <a:spcBef>
                <a:spcPts val="0"/>
              </a:spcBef>
              <a:spcAft>
                <a:spcPts val="0"/>
              </a:spcAft>
              <a:defRPr/>
            </a:pPr>
            <a:r>
              <a:rPr lang="en-US" sz="1200" kern="0" dirty="0">
                <a:solidFill>
                  <a:prstClr val="black"/>
                </a:solidFill>
              </a:rPr>
              <a:t>Add  requirements, measurements and analysis related solutions for deterministic communication service assurance.</a:t>
            </a:r>
            <a:endParaRPr lang="de-DE" sz="1200" kern="0" dirty="0" smtClean="0">
              <a:solidFill>
                <a:prstClr val="black"/>
              </a:solidFill>
              <a:latin typeface="Calibri"/>
            </a:endParaRPr>
          </a:p>
          <a:p>
            <a:pPr marL="988459" lvl="1" indent="-378875" defTabSz="1219170">
              <a:defRPr/>
            </a:pPr>
            <a:endParaRPr lang="en-US" sz="1050" kern="0" dirty="0">
              <a:solidFill>
                <a:prstClr val="black"/>
              </a:solidFill>
              <a:latin typeface="Calibri"/>
              <a:cs typeface="+mn-cs"/>
            </a:endParaRPr>
          </a:p>
        </p:txBody>
      </p:sp>
    </p:spTree>
    <p:extLst>
      <p:ext uri="{BB962C8B-B14F-4D97-AF65-F5344CB8AC3E}">
        <p14:creationId xmlns:p14="http://schemas.microsoft.com/office/powerpoint/2010/main" val="1262933398"/>
      </p:ext>
    </p:extLst>
  </p:cSld>
  <p:clrMapOvr>
    <a:masterClrMapping/>
  </p:clrMapOvr>
  <p:transition spd="slow"/>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707985" y="135742"/>
            <a:ext cx="9112251" cy="1143000"/>
          </a:xfrm>
        </p:spPr>
        <p:txBody>
          <a:bodyPr/>
          <a:lstStyle/>
          <a:p>
            <a:r>
              <a:rPr lang="en-GB" sz="3600" dirty="0"/>
              <a:t>List of </a:t>
            </a:r>
            <a:r>
              <a:rPr lang="en-US" altLang="zh-CN" sz="3600" dirty="0"/>
              <a:t>latest </a:t>
            </a:r>
            <a:r>
              <a:rPr lang="en-GB" sz="3600" dirty="0" err="1"/>
              <a:t>DraftCRs</a:t>
            </a:r>
            <a:r>
              <a:rPr lang="en-GB" sz="3600" dirty="0"/>
              <a:t> </a:t>
            </a:r>
            <a:endParaRPr lang="zh-CN" altLang="en-US" sz="3600" dirty="0"/>
          </a:p>
        </p:txBody>
      </p:sp>
      <p:graphicFrame>
        <p:nvGraphicFramePr>
          <p:cNvPr id="4" name="表格 3"/>
          <p:cNvGraphicFramePr>
            <a:graphicFrameLocks noGrp="1"/>
          </p:cNvGraphicFramePr>
          <p:nvPr>
            <p:extLst>
              <p:ext uri="{D42A27DB-BD31-4B8C-83A1-F6EECF244321}">
                <p14:modId xmlns:p14="http://schemas.microsoft.com/office/powerpoint/2010/main" val="2657194957"/>
              </p:ext>
            </p:extLst>
          </p:nvPr>
        </p:nvGraphicFramePr>
        <p:xfrm>
          <a:off x="411480" y="1871595"/>
          <a:ext cx="10991087" cy="2038798"/>
        </p:xfrm>
        <a:graphic>
          <a:graphicData uri="http://schemas.openxmlformats.org/drawingml/2006/table">
            <a:tbl>
              <a:tblPr firstRow="1" firstCol="1" bandRow="1">
                <a:tableStyleId>{5C22544A-7EE6-4342-B048-85BDC9FD1C3A}</a:tableStyleId>
              </a:tblPr>
              <a:tblGrid>
                <a:gridCol w="673647">
                  <a:extLst>
                    <a:ext uri="{9D8B030D-6E8A-4147-A177-3AD203B41FA5}">
                      <a16:colId xmlns:a16="http://schemas.microsoft.com/office/drawing/2014/main" xmlns="" val="20000"/>
                    </a:ext>
                  </a:extLst>
                </a:gridCol>
                <a:gridCol w="1578749">
                  <a:extLst>
                    <a:ext uri="{9D8B030D-6E8A-4147-A177-3AD203B41FA5}">
                      <a16:colId xmlns:a16="http://schemas.microsoft.com/office/drawing/2014/main" xmlns="" val="20001"/>
                    </a:ext>
                  </a:extLst>
                </a:gridCol>
                <a:gridCol w="1025095">
                  <a:extLst>
                    <a:ext uri="{9D8B030D-6E8A-4147-A177-3AD203B41FA5}">
                      <a16:colId xmlns:a16="http://schemas.microsoft.com/office/drawing/2014/main" xmlns="" val="20002"/>
                    </a:ext>
                  </a:extLst>
                </a:gridCol>
                <a:gridCol w="1199796">
                  <a:extLst>
                    <a:ext uri="{9D8B030D-6E8A-4147-A177-3AD203B41FA5}">
                      <a16:colId xmlns:a16="http://schemas.microsoft.com/office/drawing/2014/main" xmlns="" val="20003"/>
                    </a:ext>
                  </a:extLst>
                </a:gridCol>
                <a:gridCol w="2050804">
                  <a:extLst>
                    <a:ext uri="{9D8B030D-6E8A-4147-A177-3AD203B41FA5}">
                      <a16:colId xmlns:a16="http://schemas.microsoft.com/office/drawing/2014/main" xmlns="" val="20004"/>
                    </a:ext>
                  </a:extLst>
                </a:gridCol>
                <a:gridCol w="2231498">
                  <a:extLst>
                    <a:ext uri="{9D8B030D-6E8A-4147-A177-3AD203B41FA5}">
                      <a16:colId xmlns:a16="http://schemas.microsoft.com/office/drawing/2014/main" xmlns="" val="3637879540"/>
                    </a:ext>
                  </a:extLst>
                </a:gridCol>
                <a:gridCol w="2231498">
                  <a:extLst>
                    <a:ext uri="{9D8B030D-6E8A-4147-A177-3AD203B41FA5}">
                      <a16:colId xmlns:a16="http://schemas.microsoft.com/office/drawing/2014/main" xmlns="" val="2243599289"/>
                    </a:ext>
                  </a:extLst>
                </a:gridCol>
              </a:tblGrid>
              <a:tr h="230004">
                <a:tc>
                  <a:txBody>
                    <a:bodyPr/>
                    <a:lstStyle/>
                    <a:p>
                      <a:pPr algn="ctr">
                        <a:lnSpc>
                          <a:spcPct val="115000"/>
                        </a:lnSpc>
                        <a:spcAft>
                          <a:spcPts val="0"/>
                        </a:spcAft>
                      </a:pPr>
                      <a:r>
                        <a:rPr lang="en-GB" sz="1600" b="1" dirty="0" err="1">
                          <a:effectLst/>
                          <a:latin typeface="+mn-lt"/>
                          <a:ea typeface="Liberation Sans"/>
                          <a:cs typeface="Liberation Sans"/>
                        </a:rPr>
                        <a:t>Tdoc</a:t>
                      </a:r>
                      <a:r>
                        <a:rPr lang="en-GB" sz="1600" b="1" dirty="0">
                          <a:effectLst/>
                          <a:latin typeface="+mn-lt"/>
                          <a:ea typeface="Liberation Sans"/>
                          <a:cs typeface="Liberation Sans"/>
                        </a:rPr>
                        <a:t>#</a:t>
                      </a:r>
                      <a:endParaRPr lang="en-US" sz="1800" dirty="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Title</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Source Company</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a:effectLst/>
                          <a:latin typeface="+mn-lt"/>
                          <a:ea typeface="Liberation Sans"/>
                          <a:cs typeface="Liberation Sans"/>
                        </a:rPr>
                        <a:t>Rapporteur</a:t>
                      </a:r>
                      <a:endParaRPr lang="en-US" sz="1800">
                        <a:effectLst/>
                        <a:latin typeface="+mn-lt"/>
                        <a:ea typeface="Liberation Sans"/>
                        <a:cs typeface="Liberation Sans"/>
                      </a:endParaRPr>
                    </a:p>
                  </a:txBody>
                  <a:tcPr marL="68580" marR="68580" marT="0" marB="0"/>
                </a:tc>
                <a:tc>
                  <a:txBody>
                    <a:bodyPr/>
                    <a:lstStyle/>
                    <a:p>
                      <a:pPr algn="ctr">
                        <a:lnSpc>
                          <a:spcPct val="115000"/>
                        </a:lnSpc>
                        <a:spcAft>
                          <a:spcPts val="0"/>
                        </a:spcAft>
                      </a:pPr>
                      <a:r>
                        <a:rPr lang="en-GB" sz="1600" b="1" dirty="0">
                          <a:effectLst/>
                          <a:latin typeface="+mn-lt"/>
                          <a:ea typeface="Liberation Sans"/>
                          <a:cs typeface="Liberation Sans"/>
                        </a:rPr>
                        <a:t>Agenda</a:t>
                      </a:r>
                      <a:endParaRPr lang="en-US" sz="1800" dirty="0">
                        <a:effectLst/>
                        <a:latin typeface="+mn-lt"/>
                        <a:ea typeface="Liberation Sans"/>
                        <a:cs typeface="Liberation Sans"/>
                      </a:endParaRPr>
                    </a:p>
                  </a:txBody>
                  <a:tcPr marL="68580" marR="68580" marT="0" marB="0"/>
                </a:tc>
                <a:tc>
                  <a:txBody>
                    <a:bodyPr/>
                    <a:lstStyle/>
                    <a:p>
                      <a:pPr marL="0" marR="0" algn="ctr">
                        <a:lnSpc>
                          <a:spcPct val="115000"/>
                        </a:lnSpc>
                        <a:spcBef>
                          <a:spcPts val="0"/>
                        </a:spcBef>
                        <a:spcAft>
                          <a:spcPts val="0"/>
                        </a:spcAft>
                      </a:pPr>
                      <a:r>
                        <a:rPr lang="en-GB" sz="1600" b="1" kern="1200" dirty="0">
                          <a:solidFill>
                            <a:schemeClr val="lt1"/>
                          </a:solidFill>
                          <a:effectLst/>
                          <a:latin typeface="+mn-lt"/>
                          <a:ea typeface="CG Times (WN)"/>
                        </a:rPr>
                        <a:t>Latest approved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from previous meeting(s)</a:t>
                      </a:r>
                      <a:endParaRPr lang="en-US" sz="1600" b="1" kern="1200" dirty="0">
                        <a:solidFill>
                          <a:schemeClr val="lt1"/>
                        </a:solidFill>
                        <a:effectLst/>
                        <a:latin typeface="+mn-lt"/>
                        <a:ea typeface="CG Times (WN)"/>
                      </a:endParaRPr>
                    </a:p>
                  </a:txBody>
                  <a:tcPr marL="0" marR="0" marT="0" marB="0"/>
                </a:tc>
                <a:tc>
                  <a:txBody>
                    <a:bodyPr/>
                    <a:lstStyle/>
                    <a:p>
                      <a:pPr marL="0" marR="0">
                        <a:lnSpc>
                          <a:spcPct val="115000"/>
                        </a:lnSpc>
                        <a:spcBef>
                          <a:spcPts val="0"/>
                        </a:spcBef>
                        <a:spcAft>
                          <a:spcPts val="0"/>
                        </a:spcAft>
                      </a:pPr>
                      <a:r>
                        <a:rPr lang="en-GB" sz="1600" b="1" kern="1200" dirty="0">
                          <a:solidFill>
                            <a:schemeClr val="lt1"/>
                          </a:solidFill>
                          <a:effectLst/>
                          <a:latin typeface="+mn-lt"/>
                          <a:ea typeface="CG Times (WN)"/>
                        </a:rPr>
                        <a:t>Approved Input(s) to </a:t>
                      </a:r>
                      <a:r>
                        <a:rPr lang="en-GB" sz="1600" b="1" kern="1200" dirty="0" err="1">
                          <a:solidFill>
                            <a:schemeClr val="lt1"/>
                          </a:solidFill>
                          <a:effectLst/>
                          <a:latin typeface="+mn-lt"/>
                          <a:ea typeface="CG Times (WN)"/>
                        </a:rPr>
                        <a:t>DraftCR</a:t>
                      </a:r>
                      <a:r>
                        <a:rPr lang="en-GB" sz="1600" b="1" kern="1200" dirty="0">
                          <a:solidFill>
                            <a:schemeClr val="lt1"/>
                          </a:solidFill>
                          <a:effectLst/>
                          <a:latin typeface="+mn-lt"/>
                          <a:ea typeface="CG Times (WN)"/>
                        </a:rPr>
                        <a:t> at this meeting</a:t>
                      </a:r>
                      <a:endParaRPr lang="en-US" sz="1600" b="1" kern="1200" dirty="0">
                        <a:solidFill>
                          <a:schemeClr val="lt1"/>
                        </a:solidFill>
                        <a:effectLst/>
                        <a:latin typeface="+mn-lt"/>
                        <a:ea typeface="CG Times (WN)"/>
                      </a:endParaRPr>
                    </a:p>
                  </a:txBody>
                  <a:tcPr marL="0" marR="0" marT="0" marB="0"/>
                </a:tc>
                <a:extLst>
                  <a:ext uri="{0D108BD9-81ED-4DB2-BD59-A6C34878D82A}">
                    <a16:rowId xmlns:a16="http://schemas.microsoft.com/office/drawing/2014/main" xmlns="" val="10000"/>
                  </a:ext>
                </a:extLst>
              </a:tr>
              <a:tr h="426406">
                <a:tc>
                  <a:txBody>
                    <a:bodyPr/>
                    <a:lstStyle/>
                    <a:p>
                      <a:pPr marL="0" marR="0" algn="ctr">
                        <a:lnSpc>
                          <a:spcPct val="115000"/>
                        </a:lnSpc>
                        <a:spcBef>
                          <a:spcPts val="0"/>
                        </a:spcBef>
                        <a:spcAft>
                          <a:spcPts val="0"/>
                        </a:spcAft>
                      </a:pPr>
                      <a:r>
                        <a:rPr lang="en-GB" sz="1200" dirty="0">
                          <a:effectLst/>
                          <a:latin typeface="+mn-lt"/>
                          <a:ea typeface="CG Times (WN)"/>
                        </a:rPr>
                        <a:t>S5-224350</a:t>
                      </a:r>
                      <a:endParaRPr lang="en-US" sz="1400" dirty="0">
                        <a:effectLst/>
                        <a:latin typeface="+mn-lt"/>
                        <a:ea typeface="CG Times (WN)"/>
                      </a:endParaRPr>
                    </a:p>
                    <a:p>
                      <a:pPr marL="0" marR="0" algn="ctr">
                        <a:lnSpc>
                          <a:spcPct val="115000"/>
                        </a:lnSpc>
                        <a:spcBef>
                          <a:spcPts val="0"/>
                        </a:spcBef>
                        <a:spcAft>
                          <a:spcPts val="0"/>
                        </a:spcAft>
                      </a:pPr>
                      <a:r>
                        <a:rPr lang="en-GB" sz="1200" dirty="0">
                          <a:effectLst/>
                          <a:latin typeface="+mn-lt"/>
                          <a:ea typeface="CG Times (WN)"/>
                        </a:rPr>
                        <a:t> </a:t>
                      </a:r>
                      <a:endParaRPr lang="en-US" sz="1400" dirty="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dirty="0" err="1">
                          <a:effectLst/>
                          <a:latin typeface="+mn-lt"/>
                          <a:ea typeface="CG Times (WN)"/>
                        </a:rPr>
                        <a:t>DraftCR</a:t>
                      </a:r>
                      <a:r>
                        <a:rPr lang="en-GB" sz="1200" dirty="0">
                          <a:effectLst/>
                          <a:latin typeface="+mn-lt"/>
                          <a:ea typeface="CG Times (WN)"/>
                        </a:rPr>
                        <a:t> for adNRM_ph2 - 28.622</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Nokia</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Christiane</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6.5.2</a:t>
                      </a:r>
                      <a:endParaRPr lang="en-US" sz="1400" dirty="0">
                        <a:effectLst/>
                        <a:latin typeface="+mn-lt"/>
                        <a:ea typeface="CG Times (WN)"/>
                      </a:endParaRPr>
                    </a:p>
                  </a:txBody>
                  <a:tcPr marL="0" marR="0" marT="0" marB="0"/>
                </a:tc>
                <a:tc>
                  <a:txBody>
                    <a:bodyPr/>
                    <a:lstStyle/>
                    <a:p>
                      <a:pPr marL="0" marR="0" algn="ctr">
                        <a:lnSpc>
                          <a:spcPct val="115000"/>
                        </a:lnSpc>
                        <a:spcBef>
                          <a:spcPts val="0"/>
                        </a:spcBef>
                        <a:spcAft>
                          <a:spcPts val="0"/>
                        </a:spcAft>
                      </a:pPr>
                      <a:r>
                        <a:rPr lang="en-GB" sz="1200" dirty="0">
                          <a:effectLst/>
                          <a:latin typeface="+mn-lt"/>
                          <a:ea typeface="CG Times (WN)"/>
                        </a:rPr>
                        <a:t>S5-224350</a:t>
                      </a:r>
                      <a:endParaRPr lang="en-US" sz="1200" dirty="0">
                        <a:effectLst/>
                        <a:latin typeface="+mn-lt"/>
                        <a:ea typeface="CG Times (WN)"/>
                      </a:endParaRPr>
                    </a:p>
                    <a:p>
                      <a:pPr marL="0" marR="0" algn="ctr">
                        <a:lnSpc>
                          <a:spcPct val="115000"/>
                        </a:lnSpc>
                        <a:spcBef>
                          <a:spcPts val="0"/>
                        </a:spcBef>
                        <a:spcAft>
                          <a:spcPts val="0"/>
                        </a:spcAft>
                      </a:pPr>
                      <a:r>
                        <a:rPr lang="en-GB" sz="1200" dirty="0">
                          <a:effectLst/>
                          <a:latin typeface="+mn-lt"/>
                          <a:ea typeface="CG Times (WN)"/>
                        </a:rPr>
                        <a:t> </a:t>
                      </a:r>
                      <a:endParaRPr lang="en-US" sz="1200" dirty="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u="none" strike="noStrike" dirty="0">
                          <a:solidFill>
                            <a:srgbClr val="0563C1"/>
                          </a:solidFill>
                          <a:effectLst/>
                          <a:latin typeface="+mn-lt"/>
                          <a:ea typeface="CG Times (WN)"/>
                          <a:hlinkClick r:id="rId2"/>
                        </a:rPr>
                        <a:t>S5-225331</a:t>
                      </a:r>
                      <a:r>
                        <a:rPr lang="en-GB" sz="1200" dirty="0">
                          <a:effectLst/>
                          <a:latin typeface="+mn-lt"/>
                          <a:ea typeface="CG Times (WN)"/>
                        </a:rPr>
                        <a:t>, </a:t>
                      </a:r>
                      <a:r>
                        <a:rPr lang="en-GB" sz="1200" u="none" strike="noStrike" dirty="0">
                          <a:solidFill>
                            <a:srgbClr val="0563C1"/>
                          </a:solidFill>
                          <a:effectLst/>
                          <a:latin typeface="+mn-lt"/>
                          <a:ea typeface="CG Times (WN)"/>
                          <a:hlinkClick r:id="rId3"/>
                        </a:rPr>
                        <a:t>S5-225327</a:t>
                      </a:r>
                      <a:endParaRPr lang="en-US" sz="1200" dirty="0">
                        <a:effectLst/>
                        <a:latin typeface="+mn-lt"/>
                        <a:ea typeface="CG Times (WN)"/>
                      </a:endParaRPr>
                    </a:p>
                  </a:txBody>
                  <a:tcPr marL="0" marR="0" marT="0" marB="0"/>
                </a:tc>
                <a:extLst>
                  <a:ext uri="{0D108BD9-81ED-4DB2-BD59-A6C34878D82A}">
                    <a16:rowId xmlns:a16="http://schemas.microsoft.com/office/drawing/2014/main" xmlns="" val="10001"/>
                  </a:ext>
                </a:extLst>
              </a:tr>
              <a:tr h="394293">
                <a:tc>
                  <a:txBody>
                    <a:bodyPr/>
                    <a:lstStyle/>
                    <a:p>
                      <a:pPr marL="0" marR="0" algn="ctr">
                        <a:lnSpc>
                          <a:spcPct val="115000"/>
                        </a:lnSpc>
                        <a:spcBef>
                          <a:spcPts val="0"/>
                        </a:spcBef>
                        <a:spcAft>
                          <a:spcPts val="0"/>
                        </a:spcAft>
                      </a:pPr>
                      <a:r>
                        <a:rPr lang="en-GB" sz="1200">
                          <a:effectLst/>
                          <a:latin typeface="+mn-lt"/>
                          <a:ea typeface="CG Times (WN)"/>
                        </a:rPr>
                        <a:t>S5-224170</a:t>
                      </a:r>
                      <a:endParaRPr lang="en-US" sz="1400">
                        <a:effectLst/>
                        <a:latin typeface="+mn-lt"/>
                        <a:ea typeface="CG Times (WN)"/>
                      </a:endParaRPr>
                    </a:p>
                    <a:p>
                      <a:pPr marL="0" marR="0" algn="ctr">
                        <a:lnSpc>
                          <a:spcPct val="115000"/>
                        </a:lnSpc>
                        <a:spcBef>
                          <a:spcPts val="0"/>
                        </a:spcBef>
                        <a:spcAft>
                          <a:spcPts val="0"/>
                        </a:spcAft>
                      </a:pPr>
                      <a:r>
                        <a:rPr lang="en-GB" sz="1200">
                          <a:effectLst/>
                          <a:latin typeface="+mn-lt"/>
                          <a:ea typeface="CG Times (WN)"/>
                        </a:rPr>
                        <a:t> </a:t>
                      </a:r>
                      <a:endParaRPr lang="en-US" sz="140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dirty="0" err="1">
                          <a:effectLst/>
                          <a:latin typeface="+mn-lt"/>
                          <a:ea typeface="CG Times (WN)"/>
                        </a:rPr>
                        <a:t>DraftCR</a:t>
                      </a:r>
                      <a:r>
                        <a:rPr lang="en-GB" sz="1200" dirty="0">
                          <a:effectLst/>
                          <a:latin typeface="+mn-lt"/>
                          <a:ea typeface="CG Times (WN)"/>
                        </a:rPr>
                        <a:t> for adNRM_ph2 - 28.623</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Nokia</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Christiane</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6.5.2</a:t>
                      </a:r>
                      <a:endParaRPr lang="en-US" sz="1400" dirty="0">
                        <a:effectLst/>
                        <a:latin typeface="+mn-lt"/>
                        <a:ea typeface="CG Times (WN)"/>
                      </a:endParaRPr>
                    </a:p>
                  </a:txBody>
                  <a:tcPr marL="0" marR="0" marT="0" marB="0"/>
                </a:tc>
                <a:tc>
                  <a:txBody>
                    <a:bodyPr/>
                    <a:lstStyle/>
                    <a:p>
                      <a:pPr marL="0" marR="0" algn="ctr">
                        <a:lnSpc>
                          <a:spcPct val="115000"/>
                        </a:lnSpc>
                        <a:spcBef>
                          <a:spcPts val="0"/>
                        </a:spcBef>
                        <a:spcAft>
                          <a:spcPts val="0"/>
                        </a:spcAft>
                      </a:pPr>
                      <a:r>
                        <a:rPr lang="en-GB" sz="1200">
                          <a:effectLst/>
                          <a:latin typeface="+mn-lt"/>
                          <a:ea typeface="CG Times (WN)"/>
                        </a:rPr>
                        <a:t>S5-224170</a:t>
                      </a:r>
                      <a:endParaRPr lang="en-US" sz="1200">
                        <a:effectLst/>
                        <a:latin typeface="+mn-lt"/>
                        <a:ea typeface="CG Times (WN)"/>
                      </a:endParaRPr>
                    </a:p>
                    <a:p>
                      <a:pPr marL="0" marR="0" algn="ctr">
                        <a:lnSpc>
                          <a:spcPct val="115000"/>
                        </a:lnSpc>
                        <a:spcBef>
                          <a:spcPts val="0"/>
                        </a:spcBef>
                        <a:spcAft>
                          <a:spcPts val="0"/>
                        </a:spcAft>
                      </a:pPr>
                      <a:r>
                        <a:rPr lang="en-GB" sz="1200">
                          <a:effectLst/>
                          <a:latin typeface="+mn-lt"/>
                          <a:ea typeface="CG Times (WN)"/>
                        </a:rPr>
                        <a:t> </a:t>
                      </a:r>
                      <a:endParaRPr lang="en-US" sz="120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u="none" strike="noStrike" dirty="0">
                          <a:solidFill>
                            <a:srgbClr val="0563C1"/>
                          </a:solidFill>
                          <a:effectLst/>
                          <a:latin typeface="+mn-lt"/>
                          <a:ea typeface="CG Times (WN)"/>
                          <a:hlinkClick r:id="rId4"/>
                        </a:rPr>
                        <a:t>S5-225332</a:t>
                      </a:r>
                      <a:r>
                        <a:rPr lang="en-GB" sz="1200" dirty="0">
                          <a:effectLst/>
                          <a:latin typeface="+mn-lt"/>
                          <a:ea typeface="CG Times (WN)"/>
                        </a:rPr>
                        <a:t>, </a:t>
                      </a:r>
                      <a:r>
                        <a:rPr lang="en-GB" sz="1200" u="none" strike="noStrike" dirty="0">
                          <a:solidFill>
                            <a:srgbClr val="0563C1"/>
                          </a:solidFill>
                          <a:effectLst/>
                          <a:latin typeface="+mn-lt"/>
                          <a:ea typeface="CG Times (WN)"/>
                          <a:hlinkClick r:id="rId5"/>
                        </a:rPr>
                        <a:t>S5-225328</a:t>
                      </a:r>
                      <a:endParaRPr lang="en-US" sz="1200" dirty="0">
                        <a:effectLst/>
                        <a:latin typeface="+mn-lt"/>
                        <a:ea typeface="CG Times (WN)"/>
                      </a:endParaRPr>
                    </a:p>
                    <a:p>
                      <a:pPr marL="0" marR="0">
                        <a:lnSpc>
                          <a:spcPct val="115000"/>
                        </a:lnSpc>
                        <a:spcBef>
                          <a:spcPts val="0"/>
                        </a:spcBef>
                        <a:spcAft>
                          <a:spcPts val="0"/>
                        </a:spcAft>
                      </a:pPr>
                      <a:r>
                        <a:rPr lang="en-GB" sz="1200" dirty="0">
                          <a:effectLst/>
                          <a:latin typeface="+mn-lt"/>
                          <a:ea typeface="CG Times (WN)"/>
                        </a:rPr>
                        <a:t> </a:t>
                      </a:r>
                      <a:endParaRPr lang="en-US" sz="1200" dirty="0">
                        <a:effectLst/>
                        <a:latin typeface="+mn-lt"/>
                        <a:ea typeface="CG Times (WN)"/>
                      </a:endParaRPr>
                    </a:p>
                    <a:p>
                      <a:pPr marL="0" marR="0">
                        <a:lnSpc>
                          <a:spcPct val="115000"/>
                        </a:lnSpc>
                        <a:spcBef>
                          <a:spcPts val="0"/>
                        </a:spcBef>
                        <a:spcAft>
                          <a:spcPts val="0"/>
                        </a:spcAft>
                      </a:pPr>
                      <a:r>
                        <a:rPr lang="en-GB" sz="1200" dirty="0">
                          <a:effectLst/>
                          <a:latin typeface="+mn-lt"/>
                          <a:ea typeface="CG Times (WN)"/>
                        </a:rPr>
                        <a:t> </a:t>
                      </a:r>
                      <a:endParaRPr lang="en-US" sz="1200" dirty="0">
                        <a:effectLst/>
                        <a:latin typeface="+mn-lt"/>
                        <a:ea typeface="CG Times (WN)"/>
                      </a:endParaRPr>
                    </a:p>
                  </a:txBody>
                  <a:tcPr marL="0" marR="0" marT="0" marB="0"/>
                </a:tc>
                <a:extLst>
                  <a:ext uri="{0D108BD9-81ED-4DB2-BD59-A6C34878D82A}">
                    <a16:rowId xmlns:a16="http://schemas.microsoft.com/office/drawing/2014/main" xmlns="" val="10002"/>
                  </a:ext>
                </a:extLst>
              </a:tr>
              <a:tr h="407416">
                <a:tc>
                  <a:txBody>
                    <a:bodyPr/>
                    <a:lstStyle/>
                    <a:p>
                      <a:pPr marL="0" marR="0" algn="ctr">
                        <a:lnSpc>
                          <a:spcPct val="115000"/>
                        </a:lnSpc>
                        <a:spcBef>
                          <a:spcPts val="0"/>
                        </a:spcBef>
                        <a:spcAft>
                          <a:spcPts val="0"/>
                        </a:spcAft>
                      </a:pPr>
                      <a:r>
                        <a:rPr lang="en-GB" sz="1200" dirty="0">
                          <a:effectLst/>
                          <a:latin typeface="+mn-lt"/>
                          <a:ea typeface="CG Times (WN)"/>
                        </a:rPr>
                        <a:t>S5-224385</a:t>
                      </a:r>
                      <a:endParaRPr lang="en-US" sz="1400" dirty="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dirty="0" err="1">
                          <a:effectLst/>
                          <a:latin typeface="+mn-lt"/>
                          <a:ea typeface="CG Times (WN)"/>
                        </a:rPr>
                        <a:t>DraftCR</a:t>
                      </a:r>
                      <a:r>
                        <a:rPr lang="en-GB" sz="1200" dirty="0">
                          <a:effectLst/>
                          <a:latin typeface="+mn-lt"/>
                          <a:ea typeface="CG Times (WN)"/>
                        </a:rPr>
                        <a:t> for </a:t>
                      </a:r>
                      <a:r>
                        <a:rPr lang="en-GB" sz="1200" dirty="0" err="1">
                          <a:effectLst/>
                          <a:latin typeface="+mn-lt"/>
                          <a:ea typeface="CG Times (WN)"/>
                        </a:rPr>
                        <a:t>eECM</a:t>
                      </a:r>
                      <a:r>
                        <a:rPr lang="en-GB" sz="1200" dirty="0">
                          <a:effectLst/>
                          <a:latin typeface="+mn-lt"/>
                          <a:ea typeface="CG Times (WN)"/>
                        </a:rPr>
                        <a:t> – TS 28.538</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Samsung</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Deepanshu</a:t>
                      </a:r>
                      <a:endParaRPr lang="en-US" sz="1400" dirty="0">
                        <a:effectLst/>
                        <a:latin typeface="+mn-lt"/>
                        <a:ea typeface="CG Times (WN)"/>
                      </a:endParaRPr>
                    </a:p>
                  </a:txBody>
                  <a:tcPr marL="68580" marR="68580" marT="0" marB="0"/>
                </a:tc>
                <a:tc>
                  <a:txBody>
                    <a:bodyPr/>
                    <a:lstStyle/>
                    <a:p>
                      <a:pPr marL="0" marR="0" algn="ctr">
                        <a:lnSpc>
                          <a:spcPct val="115000"/>
                        </a:lnSpc>
                        <a:spcBef>
                          <a:spcPts val="0"/>
                        </a:spcBef>
                        <a:spcAft>
                          <a:spcPts val="0"/>
                        </a:spcAft>
                      </a:pPr>
                      <a:r>
                        <a:rPr lang="en-GB" sz="1200" dirty="0">
                          <a:effectLst/>
                          <a:latin typeface="+mn-lt"/>
                          <a:ea typeface="CG Times (WN)"/>
                        </a:rPr>
                        <a:t>6.5.3</a:t>
                      </a:r>
                      <a:endParaRPr lang="en-US" sz="1400" dirty="0">
                        <a:effectLst/>
                        <a:latin typeface="+mn-lt"/>
                        <a:ea typeface="CG Times (WN)"/>
                      </a:endParaRPr>
                    </a:p>
                  </a:txBody>
                  <a:tcPr marL="0" marR="0" marT="0" marB="0"/>
                </a:tc>
                <a:tc>
                  <a:txBody>
                    <a:bodyPr/>
                    <a:lstStyle/>
                    <a:p>
                      <a:pPr marL="0" marR="0" algn="ctr">
                        <a:lnSpc>
                          <a:spcPct val="115000"/>
                        </a:lnSpc>
                        <a:spcBef>
                          <a:spcPts val="0"/>
                        </a:spcBef>
                        <a:spcAft>
                          <a:spcPts val="0"/>
                        </a:spcAft>
                      </a:pPr>
                      <a:r>
                        <a:rPr lang="en-GB" sz="1200" dirty="0">
                          <a:effectLst/>
                          <a:latin typeface="+mn-lt"/>
                          <a:ea typeface="CG Times (WN)"/>
                        </a:rPr>
                        <a:t>S5-224385</a:t>
                      </a:r>
                      <a:endParaRPr lang="en-US" sz="1200" dirty="0">
                        <a:effectLst/>
                        <a:latin typeface="+mn-lt"/>
                        <a:ea typeface="CG Times (WN)"/>
                      </a:endParaRPr>
                    </a:p>
                  </a:txBody>
                  <a:tcPr marL="0" marR="0" marT="0" marB="0"/>
                </a:tc>
                <a:tc>
                  <a:txBody>
                    <a:bodyPr/>
                    <a:lstStyle/>
                    <a:p>
                      <a:pPr marL="0" marR="0">
                        <a:lnSpc>
                          <a:spcPct val="115000"/>
                        </a:lnSpc>
                        <a:spcBef>
                          <a:spcPts val="0"/>
                        </a:spcBef>
                        <a:spcAft>
                          <a:spcPts val="0"/>
                        </a:spcAft>
                      </a:pPr>
                      <a:r>
                        <a:rPr lang="en-GB" sz="1200" u="none" strike="noStrike" dirty="0">
                          <a:solidFill>
                            <a:srgbClr val="0563C1"/>
                          </a:solidFill>
                          <a:effectLst/>
                          <a:latin typeface="+mn-lt"/>
                          <a:ea typeface="CG Times (WN)"/>
                          <a:hlinkClick r:id="rId6"/>
                        </a:rPr>
                        <a:t>S5-225135</a:t>
                      </a:r>
                      <a:r>
                        <a:rPr lang="en-GB" sz="1200" dirty="0">
                          <a:effectLst/>
                          <a:latin typeface="+mn-lt"/>
                          <a:ea typeface="CG Times (WN)"/>
                        </a:rPr>
                        <a:t>, </a:t>
                      </a:r>
                      <a:r>
                        <a:rPr lang="en-GB" sz="1200" u="none" strike="noStrike" dirty="0">
                          <a:solidFill>
                            <a:srgbClr val="0563C1"/>
                          </a:solidFill>
                          <a:effectLst/>
                          <a:latin typeface="+mn-lt"/>
                          <a:ea typeface="CG Times (WN)"/>
                          <a:hlinkClick r:id="rId7"/>
                        </a:rPr>
                        <a:t>S5-225176</a:t>
                      </a:r>
                      <a:r>
                        <a:rPr lang="en-GB" sz="1200" dirty="0">
                          <a:effectLst/>
                          <a:latin typeface="+mn-lt"/>
                          <a:ea typeface="CG Times (WN)"/>
                        </a:rPr>
                        <a:t>, </a:t>
                      </a:r>
                      <a:r>
                        <a:rPr lang="en-GB" sz="1200" u="none" strike="noStrike" dirty="0">
                          <a:solidFill>
                            <a:srgbClr val="0563C1"/>
                          </a:solidFill>
                          <a:effectLst/>
                          <a:latin typeface="+mn-lt"/>
                          <a:ea typeface="CG Times (WN)"/>
                          <a:hlinkClick r:id="rId8"/>
                        </a:rPr>
                        <a:t>S5-225175</a:t>
                      </a:r>
                      <a:endParaRPr lang="en-US" sz="1200" dirty="0">
                        <a:effectLst/>
                        <a:latin typeface="+mn-lt"/>
                        <a:ea typeface="CG Times (WN)"/>
                      </a:endParaRPr>
                    </a:p>
                  </a:txBody>
                  <a:tcPr marL="0" marR="0" marT="0" marB="0"/>
                </a:tc>
                <a:extLst>
                  <a:ext uri="{0D108BD9-81ED-4DB2-BD59-A6C34878D82A}">
                    <a16:rowId xmlns:a16="http://schemas.microsoft.com/office/drawing/2014/main" xmlns="" val="10003"/>
                  </a:ext>
                </a:extLst>
              </a:tr>
            </a:tbl>
          </a:graphicData>
        </a:graphic>
      </p:graphicFrame>
    </p:spTree>
    <p:extLst>
      <p:ext uri="{BB962C8B-B14F-4D97-AF65-F5344CB8AC3E}">
        <p14:creationId xmlns:p14="http://schemas.microsoft.com/office/powerpoint/2010/main" val="3839991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5544" y="54245"/>
            <a:ext cx="8973312" cy="768101"/>
          </a:xfrm>
        </p:spPr>
        <p:txBody>
          <a:bodyPr/>
          <a:lstStyle/>
          <a:p>
            <a:r>
              <a:rPr lang="sv-SE" dirty="0"/>
              <a:t>Incoming LSs (OAM SWG level)</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4065477172"/>
              </p:ext>
            </p:extLst>
          </p:nvPr>
        </p:nvGraphicFramePr>
        <p:xfrm>
          <a:off x="122711" y="1401061"/>
          <a:ext cx="11946577" cy="4507113"/>
        </p:xfrm>
        <a:graphic>
          <a:graphicData uri="http://schemas.openxmlformats.org/drawingml/2006/table">
            <a:tbl>
              <a:tblPr firstRow="1" bandRow="1">
                <a:tableStyleId>{5C22544A-7EE6-4342-B048-85BDC9FD1C3A}</a:tableStyleId>
              </a:tblPr>
              <a:tblGrid>
                <a:gridCol w="784540">
                  <a:extLst>
                    <a:ext uri="{9D8B030D-6E8A-4147-A177-3AD203B41FA5}">
                      <a16:colId xmlns:a16="http://schemas.microsoft.com/office/drawing/2014/main" xmlns="" val="570476699"/>
                    </a:ext>
                  </a:extLst>
                </a:gridCol>
                <a:gridCol w="6440994">
                  <a:extLst>
                    <a:ext uri="{9D8B030D-6E8A-4147-A177-3AD203B41FA5}">
                      <a16:colId xmlns:a16="http://schemas.microsoft.com/office/drawing/2014/main" xmlns="" val="2618836924"/>
                    </a:ext>
                  </a:extLst>
                </a:gridCol>
                <a:gridCol w="1716359">
                  <a:extLst>
                    <a:ext uri="{9D8B030D-6E8A-4147-A177-3AD203B41FA5}">
                      <a16:colId xmlns:a16="http://schemas.microsoft.com/office/drawing/2014/main" xmlns="" val="3016348962"/>
                    </a:ext>
                  </a:extLst>
                </a:gridCol>
                <a:gridCol w="1252728">
                  <a:extLst>
                    <a:ext uri="{9D8B030D-6E8A-4147-A177-3AD203B41FA5}">
                      <a16:colId xmlns:a16="http://schemas.microsoft.com/office/drawing/2014/main" xmlns="" val="3690116950"/>
                    </a:ext>
                  </a:extLst>
                </a:gridCol>
                <a:gridCol w="1751956">
                  <a:extLst>
                    <a:ext uri="{9D8B030D-6E8A-4147-A177-3AD203B41FA5}">
                      <a16:colId xmlns:a16="http://schemas.microsoft.com/office/drawing/2014/main" xmlns="" val="2952368263"/>
                    </a:ext>
                  </a:extLst>
                </a:gridCol>
              </a:tblGrid>
              <a:tr h="323121">
                <a:tc>
                  <a:txBody>
                    <a:bodyPr/>
                    <a:lstStyle/>
                    <a:p>
                      <a:pPr algn="ctr"/>
                      <a:r>
                        <a:rPr lang="sv-SE" sz="1200" b="1" kern="1200" dirty="0">
                          <a:solidFill>
                            <a:schemeClr val="tx1"/>
                          </a:solidFill>
                          <a:effectLst/>
                          <a:latin typeface="+mn-lt"/>
                          <a:ea typeface="微软雅黑" panose="020B0503020204020204" pitchFamily="34" charset="-122"/>
                          <a:cs typeface="+mn-cs"/>
                        </a:rPr>
                        <a:t>Tdoc</a:t>
                      </a:r>
                      <a:endParaRPr lang="sv-SE" sz="1200" dirty="0">
                        <a:solidFill>
                          <a:schemeClr val="tx1"/>
                        </a:solidFill>
                        <a:latin typeface="+mn-lt"/>
                        <a:ea typeface="微软雅黑" panose="020B0503020204020204" pitchFamily="34" charset="-122"/>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err="1">
                          <a:solidFill>
                            <a:schemeClr val="tx1"/>
                          </a:solidFill>
                          <a:effectLst/>
                          <a:latin typeface="+mn-lt"/>
                          <a:ea typeface="微软雅黑" panose="020B0503020204020204" pitchFamily="34" charset="-122"/>
                          <a:cs typeface="+mn-cs"/>
                        </a:rPr>
                        <a:t>Title</a:t>
                      </a:r>
                      <a:endParaRPr lang="sv-SE" sz="1200" b="1" kern="1200" dirty="0">
                        <a:solidFill>
                          <a:schemeClr val="tx1"/>
                        </a:solidFill>
                        <a:effectLst/>
                        <a:latin typeface="+mn-lt"/>
                        <a:ea typeface="微软雅黑" panose="020B0503020204020204" pitchFamily="34" charset="-122"/>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Decision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200" b="1" kern="1200" dirty="0">
                          <a:solidFill>
                            <a:schemeClr val="tx1"/>
                          </a:solidFill>
                          <a:effectLst/>
                          <a:latin typeface="+mn-lt"/>
                          <a:ea typeface="微软雅黑" panose="020B0503020204020204" pitchFamily="34" charset="-122"/>
                          <a:cs typeface="+mn-cs"/>
                        </a:rPr>
                        <a:t>Reply In</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rPr>
                        <a:t>S5-225023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Resubmitted Reply LS on Report Amount for M4, M5, M6 and M7 measurements (R3-224084</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RAN3</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r>
                        <a:rPr lang="fr-FR" alt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S5-225614</a:t>
                      </a:r>
                      <a:endParaRPr lang="zh-CN" sz="11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8"/>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rPr>
                        <a:t>S5-225074</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LS/r on 5G Network Energy Efficiency and Energy Saving (reply to 3GPP TSG SA5-S5-221680)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ITU-T SG5</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9"/>
                  </a:ext>
                </a:extLst>
              </a:tr>
              <a:tr h="174454">
                <a:tc>
                  <a:txBody>
                    <a:bodyPr/>
                    <a:lstStyle/>
                    <a:p>
                      <a:pPr marL="55563" indent="0" algn="l" fontAlgn="t"/>
                      <a:r>
                        <a:rPr lang="en-US" sz="1100" b="1" i="0" u="sng" strike="noStrike" dirty="0">
                          <a:solidFill>
                            <a:srgbClr val="0000FF"/>
                          </a:solidFill>
                          <a:effectLst/>
                          <a:latin typeface="Arial" panose="020B0604020202020204" pitchFamily="34" charset="0"/>
                        </a:rPr>
                        <a:t>S5-225055</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LS/r on energy saving management of 5G RAN with AI (reply to 3GPP TSG SA5-S5-221502)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marR="0" lvl="0" indent="0" algn="l" defTabSz="1219170" rtl="0" eaLnBrk="1" fontAlgn="t"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Arial" panose="020B0604020202020204" pitchFamily="34" charset="0"/>
                        </a:rPr>
                        <a:t>ITU-T SG5</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0"/>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rPr>
                        <a:t>S5-225032</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the approval of a new ITU-T Supplement on use cases for autonomous networks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en-US" sz="1100" b="0" i="0" u="none" strike="noStrike" dirty="0">
                          <a:solidFill>
                            <a:srgbClr val="000000"/>
                          </a:solidFill>
                          <a:effectLst/>
                          <a:latin typeface="Arial" panose="020B0604020202020204" pitchFamily="34" charset="0"/>
                        </a:rPr>
                        <a:t>ITU-T SG13</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highlight>
                          <a:srgbClr val="FFFF00"/>
                        </a:highligh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1"/>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rPr>
                        <a:t>S5-225030</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Resubmitted LS/r on methodology harmonization update (reply to 3GPP TSG SA5-S5-222570)</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ITU-T SG2</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r>
                        <a:rPr lang="fr-FR" altLang="zh-CN" sz="1100" kern="1200" dirty="0">
                          <a:solidFill>
                            <a:schemeClr val="dk1"/>
                          </a:solidFill>
                          <a:effectLst/>
                          <a:latin typeface="Arial" panose="020B0604020202020204" pitchFamily="34" charset="0"/>
                          <a:ea typeface="+mn-ea"/>
                          <a:cs typeface="Arial" panose="020B0604020202020204" pitchFamily="34" charset="0"/>
                        </a:rPr>
                        <a:t>S5-225615</a:t>
                      </a: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2"/>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rPr>
                        <a:t>S5-225029</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LS/r on feedback on the working on the energy efficiency of 5G networks (reply to 3GPP TSG SA5-S5-221502) (ITU-T Study Group 2)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marR="0" lvl="0" indent="0" algn="l" defTabSz="1219170" rtl="0" eaLnBrk="1" fontAlgn="t"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Arial" panose="020B0604020202020204" pitchFamily="34" charset="0"/>
                        </a:rPr>
                        <a:t>ITU-T SG2</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13"/>
                  </a:ext>
                </a:extLst>
              </a:tr>
              <a:tr h="174454">
                <a:tc>
                  <a:txBody>
                    <a:bodyPr/>
                    <a:lstStyle/>
                    <a:p>
                      <a:pPr marL="55563" indent="0" algn="l" fontAlgn="t"/>
                      <a:r>
                        <a:rPr lang="fr-FR" sz="1100" b="1" i="0" u="sng" strike="noStrike" dirty="0">
                          <a:solidFill>
                            <a:srgbClr val="0000FF"/>
                          </a:solidFill>
                          <a:effectLst/>
                          <a:latin typeface="Arial" panose="020B0604020202020204" pitchFamily="34" charset="0"/>
                        </a:rPr>
                        <a:t>S5-225028</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initiation of new Recommendation ITU-T </a:t>
                      </a:r>
                      <a:r>
                        <a:rPr lang="en-US" sz="1100" b="0" i="0" u="none" strike="noStrike" dirty="0" err="1">
                          <a:solidFill>
                            <a:srgbClr val="000000"/>
                          </a:solidFill>
                          <a:effectLst/>
                          <a:latin typeface="Arial" panose="020B0604020202020204" pitchFamily="34" charset="0"/>
                        </a:rPr>
                        <a:t>M.rsmca</a:t>
                      </a:r>
                      <a:r>
                        <a:rPr lang="en-US" sz="1100" b="0" i="0" u="none" strike="noStrike" dirty="0">
                          <a:solidFill>
                            <a:srgbClr val="000000"/>
                          </a:solidFill>
                          <a:effectLst/>
                          <a:latin typeface="Arial" panose="020B0604020202020204" pitchFamily="34" charset="0"/>
                        </a:rPr>
                        <a:t>, ""Requirements for smart maintenance of cell antenna""</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marR="0" lvl="0" indent="0" algn="l" defTabSz="1219170" rtl="0" eaLnBrk="1" fontAlgn="t"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Arial" panose="020B0604020202020204" pitchFamily="34" charset="0"/>
                        </a:rPr>
                        <a:t>ITU-T SG2</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defTabSz="1219170" rtl="0" eaLnBrk="1" latinLnBrk="0" hangingPunct="1">
                        <a:spcAft>
                          <a:spcPts val="0"/>
                        </a:spcAft>
                      </a:pPr>
                      <a:endParaRPr lang="zh-CN" sz="11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1"/>
                  </a:ext>
                </a:extLst>
              </a:tr>
              <a:tr h="219810">
                <a:tc>
                  <a:txBody>
                    <a:bodyPr/>
                    <a:lstStyle/>
                    <a:p>
                      <a:pPr marL="55563" indent="0" algn="l" fontAlgn="t"/>
                      <a:r>
                        <a:rPr lang="fr-FR" sz="1100" b="1" i="0" u="sng" strike="noStrike" dirty="0">
                          <a:solidFill>
                            <a:srgbClr val="0000FF"/>
                          </a:solidFill>
                          <a:effectLst/>
                          <a:latin typeface="Arial" panose="020B0604020202020204" pitchFamily="34" charset="0"/>
                        </a:rPr>
                        <a:t>S5-225027</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progress about intelligence levels evaluation of AITOM in Q6/2</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marR="0" lvl="0" indent="0" algn="l" defTabSz="1219170" rtl="0" eaLnBrk="1" fontAlgn="t"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Arial" panose="020B0604020202020204" pitchFamily="34" charset="0"/>
                        </a:rPr>
                        <a:t>ITU-T SG2</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endParaRPr lang="zh-CN" sz="1100" dirty="0">
                        <a:effectLst/>
                        <a:latin typeface="Arial" panose="020B0604020202020204" pitchFamily="34" charset="0"/>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2"/>
                  </a:ext>
                </a:extLst>
              </a:tr>
              <a:tr h="217411">
                <a:tc>
                  <a:txBody>
                    <a:bodyPr/>
                    <a:lstStyle/>
                    <a:p>
                      <a:pPr marL="55563" indent="0" algn="l" fontAlgn="t"/>
                      <a:r>
                        <a:rPr lang="fr-FR" sz="1100" b="1" i="0" u="sng" strike="noStrike" dirty="0">
                          <a:solidFill>
                            <a:srgbClr val="0000FF"/>
                          </a:solidFill>
                          <a:effectLst/>
                          <a:latin typeface="Arial" panose="020B0604020202020204" pitchFamily="34" charset="0"/>
                        </a:rPr>
                        <a:t>S5-225026</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LS on initiation new work item </a:t>
                      </a:r>
                      <a:r>
                        <a:rPr lang="en-US" sz="1100" b="0" i="0" u="none" strike="noStrike" dirty="0" err="1">
                          <a:solidFill>
                            <a:srgbClr val="000000"/>
                          </a:solidFill>
                          <a:effectLst/>
                          <a:latin typeface="Arial" panose="020B0604020202020204" pitchFamily="34" charset="0"/>
                        </a:rPr>
                        <a:t>M.fidtom</a:t>
                      </a:r>
                      <a:r>
                        <a:rPr lang="en-US" sz="1100" b="0" i="0" u="none" strike="noStrike" dirty="0">
                          <a:solidFill>
                            <a:srgbClr val="000000"/>
                          </a:solidFill>
                          <a:effectLst/>
                          <a:latin typeface="Arial" panose="020B0604020202020204" pitchFamily="34" charset="0"/>
                        </a:rPr>
                        <a:t>: ""Framework of intent driven telecom operation and management""</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marR="0" lvl="0" indent="0" algn="l" defTabSz="1219170" rtl="0" eaLnBrk="1" fontAlgn="t"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Arial" panose="020B0604020202020204" pitchFamily="34" charset="0"/>
                        </a:rPr>
                        <a:t>ITU-T SG2</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S5-225599</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3"/>
                  </a:ext>
                </a:extLst>
              </a:tr>
              <a:tr h="179044">
                <a:tc>
                  <a:txBody>
                    <a:bodyPr/>
                    <a:lstStyle/>
                    <a:p>
                      <a:pPr marL="55563" indent="0" algn="l" fontAlgn="t"/>
                      <a:r>
                        <a:rPr lang="fr-FR" sz="1100" b="1" i="0" u="sng" strike="noStrike" dirty="0">
                          <a:solidFill>
                            <a:srgbClr val="0000FF"/>
                          </a:solidFill>
                          <a:effectLst/>
                          <a:latin typeface="Arial" panose="020B0604020202020204" pitchFamily="34" charset="0"/>
                        </a:rPr>
                        <a:t>S5-225025</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Resubmitted LS on O-RAN – Transport Network Slicing Enhancement IM/DM TS28.541</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O-RAN</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4"/>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rPr>
                        <a:t>S5-225024</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Resubmitted LS on O-RAN – UML models and tools to be used by 3GPP SA5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O-RAN</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S5-225602</a:t>
                      </a:r>
                      <a:endParaRPr lang="zh-CN" sz="11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5"/>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rPr>
                        <a:t>S5-225022</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Resubmitted LS on M6 Delay Threshold (R3-224079)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RAN3</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highlight>
                          <a:srgbClr val="FFFF00"/>
                        </a:highligh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6"/>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rPr>
                        <a:t>S5-225021</a:t>
                      </a:r>
                      <a:endParaRPr lang="en-US" sz="1100" b="1" i="0" u="sng" strike="noStrike" dirty="0">
                        <a:solidFill>
                          <a:srgbClr val="0000FF"/>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9063" indent="0" algn="l" fontAlgn="t"/>
                      <a:r>
                        <a:rPr lang="en-US" sz="1100" b="0" i="0" u="none" strike="noStrike" dirty="0">
                          <a:solidFill>
                            <a:srgbClr val="000000"/>
                          </a:solidFill>
                          <a:effectLst/>
                          <a:latin typeface="Arial" panose="020B0604020202020204" pitchFamily="34" charset="0"/>
                        </a:rPr>
                        <a:t>Reply LS on User Consent Updating (R3-224076)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RAN3</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S5-225321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007"/>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S5-225020</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1125"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Resubmitted LS on RAN3 agreements for NR </a:t>
                      </a:r>
                      <a:r>
                        <a:rPr lang="en-US" sz="1100" b="0" i="0" u="none" strike="noStrike" dirty="0" err="1">
                          <a:solidFill>
                            <a:srgbClr val="000000"/>
                          </a:solidFill>
                          <a:effectLst/>
                          <a:latin typeface="Arial" panose="020B0604020202020204" pitchFamily="34" charset="0"/>
                          <a:cs typeface="Arial" panose="020B0604020202020204" pitchFamily="34" charset="0"/>
                        </a:rPr>
                        <a:t>QoE</a:t>
                      </a:r>
                      <a:r>
                        <a:rPr lang="en-US" sz="1100" b="0" i="0" u="none" strike="noStrike" dirty="0">
                          <a:solidFill>
                            <a:srgbClr val="000000"/>
                          </a:solidFill>
                          <a:effectLst/>
                          <a:latin typeface="Arial" panose="020B0604020202020204" pitchFamily="34" charset="0"/>
                          <a:cs typeface="Arial" panose="020B0604020202020204" pitchFamily="34" charset="0"/>
                        </a:rPr>
                        <a:t> (R3-222890)</a:t>
                      </a:r>
                      <a:endParaRPr lang="en-US" sz="1100" b="0" i="0" u="none" strike="noStrike" dirty="0">
                        <a:solidFill>
                          <a:srgbClr val="000000"/>
                        </a:solidFill>
                        <a:effectLst/>
                        <a:highlight>
                          <a:srgbClr val="FFFF00"/>
                        </a:highligh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RAN3</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Postponed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281703475"/>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S5-225018</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1125"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information about BBF’s release of technical report on network slicing management</a:t>
                      </a:r>
                      <a:endParaRPr lang="en-US" sz="1100" b="0" i="0" u="none" strike="noStrike" dirty="0">
                        <a:solidFill>
                          <a:srgbClr val="000000"/>
                        </a:solidFill>
                        <a:effectLst/>
                        <a:highlight>
                          <a:srgbClr val="FFFF00"/>
                        </a:highligh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BBF</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579466535"/>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S5-225017</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1125"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Resubmitted Liaison Response to 3GPP TSG-SA5 for Network </a:t>
                      </a:r>
                    </a:p>
                    <a:p>
                      <a:pPr marL="111125"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Slice Ordering, Provisioning &amp; Assurance</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MEF Forum</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Replied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smtClean="0">
                          <a:effectLst/>
                          <a:latin typeface="Arial" panose="020B0604020202020204" pitchFamily="34" charset="0"/>
                          <a:ea typeface="宋体" panose="02010600030101010101" pitchFamily="2" charset="-122"/>
                          <a:cs typeface="Arial" panose="020B0604020202020204" pitchFamily="34" charset="0"/>
                        </a:rPr>
                        <a:t>S5-255604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2040066940"/>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S5-225596</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1125"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LS/r on Use cases for Autonomous Networks (reply to 3GPP TSG SA5--222560-LS34) (late incoming LS)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ITU-T SG13</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3522361319"/>
                  </a:ext>
                </a:extLst>
              </a:tr>
              <a:tr h="19460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S5-225597</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111125"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3GPP SA5 work on intent-driven management S5-224343 (late incoming LS)</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lgn="l" fontAlgn="t"/>
                      <a:r>
                        <a:rPr lang="fr-FR" sz="1100" b="0" i="0" u="none" strike="noStrike" dirty="0">
                          <a:solidFill>
                            <a:srgbClr val="000000"/>
                          </a:solidFill>
                          <a:effectLst/>
                          <a:latin typeface="Arial" panose="020B0604020202020204" pitchFamily="34" charset="0"/>
                        </a:rPr>
                        <a:t>TM Forum</a:t>
                      </a:r>
                      <a:endParaRPr lang="en-US" sz="1100" b="0" i="0" u="none" strike="noStrike" dirty="0">
                        <a:solidFill>
                          <a:srgbClr val="000000"/>
                        </a:solidFill>
                        <a:effectLst/>
                        <a:latin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r>
                        <a:rPr lang="fr-FR" altLang="zh-CN" sz="1100" dirty="0" err="1">
                          <a:effectLst/>
                          <a:latin typeface="Arial" panose="020B0604020202020204" pitchFamily="34" charset="0"/>
                          <a:ea typeface="宋体" panose="02010600030101010101" pitchFamily="2" charset="-122"/>
                          <a:cs typeface="Arial" panose="020B0604020202020204" pitchFamily="34" charset="0"/>
                        </a:rPr>
                        <a:t>Noted</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xmlns="" val="1091194496"/>
                  </a:ext>
                </a:extLst>
              </a:tr>
            </a:tbl>
          </a:graphicData>
        </a:graphic>
      </p:graphicFrame>
    </p:spTree>
    <p:extLst>
      <p:ext uri="{BB962C8B-B14F-4D97-AF65-F5344CB8AC3E}">
        <p14:creationId xmlns:p14="http://schemas.microsoft.com/office/powerpoint/2010/main" val="338394254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a:xfrm>
            <a:off x="487680" y="116142"/>
            <a:ext cx="9112251" cy="1143000"/>
          </a:xfrm>
        </p:spPr>
        <p:txBody>
          <a:bodyPr/>
          <a:lstStyle/>
          <a:p>
            <a:r>
              <a:rPr lang="en-US" altLang="zh-CN" dirty="0"/>
              <a:t>New action items from this meeting</a:t>
            </a:r>
            <a:endParaRPr lang="sv-SE" dirty="0"/>
          </a:p>
        </p:txBody>
      </p:sp>
      <p:graphicFrame>
        <p:nvGraphicFramePr>
          <p:cNvPr id="6" name="表格 5"/>
          <p:cNvGraphicFramePr>
            <a:graphicFrameLocks noGrp="1"/>
          </p:cNvGraphicFramePr>
          <p:nvPr>
            <p:extLst>
              <p:ext uri="{D42A27DB-BD31-4B8C-83A1-F6EECF244321}">
                <p14:modId xmlns:p14="http://schemas.microsoft.com/office/powerpoint/2010/main" val="1795445915"/>
              </p:ext>
            </p:extLst>
          </p:nvPr>
        </p:nvGraphicFramePr>
        <p:xfrm>
          <a:off x="231228" y="1843937"/>
          <a:ext cx="11619185" cy="701040"/>
        </p:xfrm>
        <a:graphic>
          <a:graphicData uri="http://schemas.openxmlformats.org/drawingml/2006/table">
            <a:tbl>
              <a:tblPr>
                <a:tableStyleId>{5C22544A-7EE6-4342-B048-85BDC9FD1C3A}</a:tableStyleId>
              </a:tblPr>
              <a:tblGrid>
                <a:gridCol w="954477">
                  <a:extLst>
                    <a:ext uri="{9D8B030D-6E8A-4147-A177-3AD203B41FA5}">
                      <a16:colId xmlns:a16="http://schemas.microsoft.com/office/drawing/2014/main" xmlns="" val="20000"/>
                    </a:ext>
                  </a:extLst>
                </a:gridCol>
                <a:gridCol w="5230168">
                  <a:extLst>
                    <a:ext uri="{9D8B030D-6E8A-4147-A177-3AD203B41FA5}">
                      <a16:colId xmlns:a16="http://schemas.microsoft.com/office/drawing/2014/main" xmlns="" val="20001"/>
                    </a:ext>
                  </a:extLst>
                </a:gridCol>
                <a:gridCol w="753626">
                  <a:extLst>
                    <a:ext uri="{9D8B030D-6E8A-4147-A177-3AD203B41FA5}">
                      <a16:colId xmlns:a16="http://schemas.microsoft.com/office/drawing/2014/main" xmlns="" val="20002"/>
                    </a:ext>
                  </a:extLst>
                </a:gridCol>
                <a:gridCol w="1155560">
                  <a:extLst>
                    <a:ext uri="{9D8B030D-6E8A-4147-A177-3AD203B41FA5}">
                      <a16:colId xmlns:a16="http://schemas.microsoft.com/office/drawing/2014/main" xmlns="" val="20003"/>
                    </a:ext>
                  </a:extLst>
                </a:gridCol>
                <a:gridCol w="2516361">
                  <a:extLst>
                    <a:ext uri="{9D8B030D-6E8A-4147-A177-3AD203B41FA5}">
                      <a16:colId xmlns:a16="http://schemas.microsoft.com/office/drawing/2014/main" xmlns="" val="20004"/>
                    </a:ext>
                  </a:extLst>
                </a:gridCol>
                <a:gridCol w="1008993">
                  <a:extLst>
                    <a:ext uri="{9D8B030D-6E8A-4147-A177-3AD203B41FA5}">
                      <a16:colId xmlns:a16="http://schemas.microsoft.com/office/drawing/2014/main" xmlns="" val="20005"/>
                    </a:ext>
                  </a:extLst>
                </a:gridCol>
              </a:tblGrid>
              <a:tr h="0">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Item</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Description</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Rel.</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Owner</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a:solidFill>
                            <a:schemeClr val="tx1"/>
                          </a:solidFill>
                          <a:effectLst/>
                          <a:latin typeface="+mn-lt"/>
                          <a:ea typeface="+mn-ea"/>
                          <a:cs typeface="+mn-cs"/>
                        </a:rPr>
                        <a:t>Status </a:t>
                      </a:r>
                      <a:endParaRPr lang="zh-CN" sz="1800" b="1" kern="120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marL="0" algn="ctr" defTabSz="1219170" rtl="0" eaLnBrk="1" latinLnBrk="0" hangingPunct="1">
                        <a:spcAft>
                          <a:spcPts val="0"/>
                        </a:spcAft>
                      </a:pPr>
                      <a:r>
                        <a:rPr lang="en-GB" sz="1800" b="1" kern="1200" dirty="0">
                          <a:solidFill>
                            <a:schemeClr val="tx1"/>
                          </a:solidFill>
                          <a:effectLst/>
                          <a:latin typeface="+mn-lt"/>
                          <a:ea typeface="+mn-ea"/>
                          <a:cs typeface="+mn-cs"/>
                        </a:rPr>
                        <a:t>Target </a:t>
                      </a:r>
                      <a:endParaRPr lang="zh-CN" sz="1800" b="1" kern="1200" dirty="0">
                        <a:solidFill>
                          <a:schemeClr val="tx1"/>
                        </a:solidFill>
                        <a:effectLst/>
                        <a:latin typeface="+mn-lt"/>
                        <a:ea typeface="+mn-ea"/>
                        <a:cs typeface="+mn-cs"/>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10000"/>
                  </a:ext>
                </a:extLst>
              </a:tr>
              <a:tr h="105015">
                <a:tc>
                  <a:txBody>
                    <a:bodyPr/>
                    <a:lstStyle/>
                    <a:p>
                      <a:pP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0">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90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spcAft>
                          <a:spcPts val="0"/>
                        </a:spcAft>
                      </a:pPr>
                      <a:endParaRPr lang="zh-CN" sz="1400" dirty="0">
                        <a:effectLst/>
                        <a:latin typeface="+mj-lt"/>
                        <a:ea typeface="宋体" panose="02010600030101010101" pitchFamily="2" charset="-122"/>
                      </a:endParaRPr>
                    </a:p>
                  </a:txBody>
                  <a:tcPr marL="68580" marR="6858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3198606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SA#97-e</a:t>
            </a:r>
            <a:br>
              <a:rPr lang="sv-SE" dirty="0"/>
            </a:br>
            <a:endParaRPr lang="sv-SE" dirty="0"/>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89621269"/>
              </p:ext>
            </p:extLst>
          </p:nvPr>
        </p:nvGraphicFramePr>
        <p:xfrm>
          <a:off x="269458" y="1514329"/>
          <a:ext cx="11776295" cy="1457058"/>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extLst>
                    <a:ext uri="{9D8B030D-6E8A-4147-A177-3AD203B41FA5}">
                      <a16:colId xmlns:a16="http://schemas.microsoft.com/office/drawing/2014/main" xmlns="" val="20002"/>
                    </a:ext>
                  </a:extLst>
                </a:gridCol>
                <a:gridCol w="2932386">
                  <a:extLst>
                    <a:ext uri="{9D8B030D-6E8A-4147-A177-3AD203B41FA5}">
                      <a16:colId xmlns:a16="http://schemas.microsoft.com/office/drawing/2014/main" xmlns="" val="3016348962"/>
                    </a:ext>
                  </a:extLst>
                </a:gridCol>
              </a:tblGrid>
              <a:tr h="867370">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Sent for</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9484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fr-FR" sz="1100" kern="1200" dirty="0">
                          <a:solidFill>
                            <a:schemeClr val="tx1"/>
                          </a:solidFill>
                          <a:effectLst/>
                          <a:latin typeface="Arial" panose="020B0604020202020204" pitchFamily="34" charset="0"/>
                          <a:ea typeface="MS Mincho"/>
                          <a:cs typeface="Arial" panose="020B0604020202020204" pitchFamily="34" charset="0"/>
                        </a:rPr>
                        <a:t>S5-225203</a:t>
                      </a: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MS Mincho"/>
                          <a:cs typeface="Arial" panose="020B0604020202020204" pitchFamily="34" charset="0"/>
                        </a:rPr>
                        <a:t>Presentation sheet of TR28.912 for information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dirty="0">
                          <a:solidFill>
                            <a:schemeClr val="tx1"/>
                          </a:solidFill>
                          <a:effectLst/>
                          <a:latin typeface="Arial" panose="020B0604020202020204" pitchFamily="34" charset="0"/>
                          <a:ea typeface="MS Mincho"/>
                          <a:cs typeface="Arial" panose="020B0604020202020204" pitchFamily="34" charset="0"/>
                        </a:rPr>
                        <a:t>Huawei</a:t>
                      </a:r>
                      <a:endParaRPr lang="en-US"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marR="0" lvl="0" indent="0" algn="l" defTabSz="1219170" rtl="0" eaLnBrk="1" fontAlgn="auto" latinLnBrk="0" hangingPunct="1">
                        <a:lnSpc>
                          <a:spcPct val="100000"/>
                        </a:lnSpc>
                        <a:spcBef>
                          <a:spcPts val="0"/>
                        </a:spcBef>
                        <a:spcAft>
                          <a:spcPts val="0"/>
                        </a:spcAft>
                        <a:buClrTx/>
                        <a:buSzTx/>
                        <a:buFontTx/>
                        <a:buNone/>
                        <a:tabLst/>
                        <a:defRPr/>
                      </a:pPr>
                      <a:r>
                        <a:rPr lang="sv-SE" sz="1100" kern="1200" dirty="0">
                          <a:solidFill>
                            <a:schemeClr val="tx1"/>
                          </a:solidFill>
                          <a:effectLst/>
                          <a:latin typeface="Arial" panose="020B0604020202020204" pitchFamily="34" charset="0"/>
                          <a:ea typeface="MS Mincho"/>
                          <a:cs typeface="Arial" panose="020B0604020202020204" pitchFamily="34" charset="0"/>
                        </a:rPr>
                        <a:t>Information</a:t>
                      </a: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294844">
                <a:tc>
                  <a:txBody>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MS Mincho"/>
                          <a:cs typeface="Arial" panose="020B0604020202020204" pitchFamily="34" charset="0"/>
                        </a:rPr>
                        <a:t>S5‑225157</a:t>
                      </a:r>
                      <a:endParaRPr lang="zh-CN"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1100" kern="1200" dirty="0">
                          <a:solidFill>
                            <a:schemeClr val="tx1"/>
                          </a:solidFill>
                          <a:effectLst/>
                          <a:latin typeface="Arial" panose="020B0604020202020204" pitchFamily="34" charset="0"/>
                          <a:ea typeface="MS Mincho"/>
                          <a:cs typeface="Arial" panose="020B0604020202020204" pitchFamily="34" charset="0"/>
                        </a:rPr>
                        <a:t>Presentation of TR 28.907 for SA Information</a:t>
                      </a:r>
                      <a:endParaRPr lang="zh-CN" sz="1100" kern="1200" dirty="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fr-FR" sz="1100" kern="1200">
                          <a:solidFill>
                            <a:schemeClr val="tx1"/>
                          </a:solidFill>
                          <a:effectLst/>
                          <a:latin typeface="Arial" panose="020B0604020202020204" pitchFamily="34" charset="0"/>
                          <a:ea typeface="MS Mincho"/>
                          <a:cs typeface="Arial" panose="020B0604020202020204" pitchFamily="34" charset="0"/>
                        </a:rPr>
                        <a:t>Huawei</a:t>
                      </a:r>
                      <a:endParaRPr lang="zh-CN" sz="1100" kern="1200">
                        <a:solidFill>
                          <a:schemeClr val="tx1"/>
                        </a:solidFill>
                        <a:effectLst/>
                        <a:latin typeface="Arial" panose="020B0604020202020204" pitchFamily="34" charset="0"/>
                        <a:ea typeface="MS Mincho"/>
                        <a:cs typeface="Arial" panose="020B0604020202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100" kern="1200" dirty="0" smtClean="0">
                          <a:solidFill>
                            <a:schemeClr val="tx1"/>
                          </a:solidFill>
                          <a:effectLst/>
                          <a:latin typeface="Arial" panose="020B0604020202020204" pitchFamily="34" charset="0"/>
                          <a:ea typeface="MS Mincho"/>
                          <a:cs typeface="Arial" panose="020B0604020202020204" pitchFamily="34" charset="0"/>
                        </a:rPr>
                        <a:t>  </a:t>
                      </a:r>
                      <a:r>
                        <a:rPr lang="zh-CN" sz="1100" kern="1200" dirty="0" smtClean="0">
                          <a:solidFill>
                            <a:schemeClr val="tx1"/>
                          </a:solidFill>
                          <a:effectLst/>
                          <a:latin typeface="Arial" panose="020B0604020202020204" pitchFamily="34" charset="0"/>
                          <a:ea typeface="MS Mincho"/>
                          <a:cs typeface="Arial" panose="020B0604020202020204" pitchFamily="34" charset="0"/>
                        </a:rPr>
                        <a:t>Information</a:t>
                      </a:r>
                      <a:endParaRPr lang="zh-CN" sz="1100" kern="1200" dirty="0">
                        <a:solidFill>
                          <a:schemeClr val="tx1"/>
                        </a:solidFill>
                        <a:effectLst/>
                        <a:latin typeface="Arial" panose="020B0604020202020204" pitchFamily="34" charset="0"/>
                        <a:ea typeface="MS Mincho"/>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r>
            </a:tbl>
          </a:graphicData>
        </a:graphic>
      </p:graphicFrame>
    </p:spTree>
    <p:extLst>
      <p:ext uri="{BB962C8B-B14F-4D97-AF65-F5344CB8AC3E}">
        <p14:creationId xmlns:p14="http://schemas.microsoft.com/office/powerpoint/2010/main" val="3256949336"/>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1143000"/>
          </a:xfrm>
        </p:spPr>
        <p:txBody>
          <a:bodyPr/>
          <a:lstStyle/>
          <a:p>
            <a:r>
              <a:rPr lang="sv-SE" dirty="0"/>
              <a:t>TRs / TSs to be sent to Edithelp </a:t>
            </a:r>
            <a:br>
              <a:rPr lang="sv-SE" dirty="0"/>
            </a:br>
            <a:endParaRPr lang="sv-SE" dirty="0"/>
          </a:p>
        </p:txBody>
      </p:sp>
      <p:graphicFrame>
        <p:nvGraphicFramePr>
          <p:cNvPr id="6" name="Table Placeholder 4"/>
          <p:cNvGraphicFramePr>
            <a:graphicFrameLocks noGrp="1"/>
          </p:cNvGraphicFramePr>
          <p:nvPr>
            <p:ph type="tbl" idx="1"/>
            <p:extLst>
              <p:ext uri="{D42A27DB-BD31-4B8C-83A1-F6EECF244321}">
                <p14:modId xmlns:p14="http://schemas.microsoft.com/office/powerpoint/2010/main" val="825249682"/>
              </p:ext>
            </p:extLst>
          </p:nvPr>
        </p:nvGraphicFramePr>
        <p:xfrm>
          <a:off x="1513372" y="1654558"/>
          <a:ext cx="8843909" cy="3025935"/>
        </p:xfrm>
        <a:graphic>
          <a:graphicData uri="http://schemas.openxmlformats.org/drawingml/2006/table">
            <a:tbl>
              <a:tblPr firstRow="1" bandRow="1">
                <a:tableStyleId>{5C22544A-7EE6-4342-B048-85BDC9FD1C3A}</a:tableStyleId>
              </a:tblPr>
              <a:tblGrid>
                <a:gridCol w="1182414">
                  <a:extLst>
                    <a:ext uri="{9D8B030D-6E8A-4147-A177-3AD203B41FA5}">
                      <a16:colId xmlns:a16="http://schemas.microsoft.com/office/drawing/2014/main" xmlns="" val="570476699"/>
                    </a:ext>
                  </a:extLst>
                </a:gridCol>
                <a:gridCol w="6101020">
                  <a:extLst>
                    <a:ext uri="{9D8B030D-6E8A-4147-A177-3AD203B41FA5}">
                      <a16:colId xmlns:a16="http://schemas.microsoft.com/office/drawing/2014/main" xmlns="" val="2618836924"/>
                    </a:ext>
                  </a:extLst>
                </a:gridCol>
                <a:gridCol w="1560475">
                  <a:extLst>
                    <a:ext uri="{9D8B030D-6E8A-4147-A177-3AD203B41FA5}">
                      <a16:colId xmlns:a16="http://schemas.microsoft.com/office/drawing/2014/main" xmlns="" val="20002"/>
                    </a:ext>
                  </a:extLst>
                </a:gridCol>
              </a:tblGrid>
              <a:tr h="687707">
                <a:tc>
                  <a:txBody>
                    <a:bodyPr/>
                    <a:lstStyle/>
                    <a:p>
                      <a:pPr algn="ctr">
                        <a:spcAft>
                          <a:spcPts val="0"/>
                        </a:spcAft>
                      </a:pPr>
                      <a:r>
                        <a:rPr lang="sv-SE" sz="1600" b="1" kern="1200" dirty="0">
                          <a:solidFill>
                            <a:schemeClr val="tx1"/>
                          </a:solidFill>
                          <a:effectLst/>
                          <a:latin typeface="+mn-lt"/>
                          <a:ea typeface="+mn-ea"/>
                          <a:cs typeface="+mn-cs"/>
                        </a:rPr>
                        <a:t>Tdoc</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err="1">
                          <a:solidFill>
                            <a:schemeClr val="tx1"/>
                          </a:solidFill>
                          <a:effectLst/>
                          <a:latin typeface="+mn-lt"/>
                          <a:ea typeface="+mn-ea"/>
                          <a:cs typeface="+mn-cs"/>
                        </a:rPr>
                        <a:t>Title</a:t>
                      </a:r>
                      <a:endParaRPr lang="sv-SE" sz="1600" b="1" kern="1200" dirty="0">
                        <a:solidFill>
                          <a:schemeClr val="tx1"/>
                        </a:solidFill>
                        <a:effectLst/>
                        <a:latin typeface="+mn-lt"/>
                        <a:ea typeface="+mn-ea"/>
                        <a:cs typeface="+mn-cs"/>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sv-SE" sz="1600" b="1" kern="1200" dirty="0">
                          <a:solidFill>
                            <a:schemeClr val="tx1"/>
                          </a:solidFill>
                          <a:effectLst/>
                          <a:latin typeface="+mn-lt"/>
                          <a:ea typeface="+mn-ea"/>
                          <a:cs typeface="+mn-cs"/>
                        </a:rPr>
                        <a:t>Source</a:t>
                      </a: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3617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1"/>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2"/>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3"/>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4"/>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5"/>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6"/>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7"/>
                  </a:ext>
                </a:extLst>
              </a:tr>
              <a:tr h="29484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S Mincho"/>
                        <a:cs typeface="Calibri" panose="020F050202020403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008"/>
                  </a:ext>
                </a:extLst>
              </a:tr>
            </a:tbl>
          </a:graphicData>
        </a:graphic>
      </p:graphicFrame>
    </p:spTree>
    <p:extLst>
      <p:ext uri="{BB962C8B-B14F-4D97-AF65-F5344CB8AC3E}">
        <p14:creationId xmlns:p14="http://schemas.microsoft.com/office/powerpoint/2010/main" val="160983443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600" dirty="0"/>
              <a:t>Rapporteur calls (draft plan after SA5#145e)</a:t>
            </a:r>
            <a:endParaRPr lang="zh-CN" altLang="en-US" sz="3600" dirty="0"/>
          </a:p>
        </p:txBody>
      </p:sp>
      <p:graphicFrame>
        <p:nvGraphicFramePr>
          <p:cNvPr id="4" name="Table 3">
            <a:extLst>
              <a:ext uri="{FF2B5EF4-FFF2-40B4-BE49-F238E27FC236}">
                <a16:creationId xmlns:a16="http://schemas.microsoft.com/office/drawing/2014/main" xmlns="" id="{CD03FDE6-BC74-41A1-9A61-DFB05B4DD863}"/>
              </a:ext>
            </a:extLst>
          </p:cNvPr>
          <p:cNvGraphicFramePr>
            <a:graphicFrameLocks noGrp="1"/>
          </p:cNvGraphicFramePr>
          <p:nvPr>
            <p:extLst>
              <p:ext uri="{D42A27DB-BD31-4B8C-83A1-F6EECF244321}">
                <p14:modId xmlns:p14="http://schemas.microsoft.com/office/powerpoint/2010/main" val="939608059"/>
              </p:ext>
            </p:extLst>
          </p:nvPr>
        </p:nvGraphicFramePr>
        <p:xfrm>
          <a:off x="2015197" y="1480840"/>
          <a:ext cx="6948550" cy="2103120"/>
        </p:xfrm>
        <a:graphic>
          <a:graphicData uri="http://schemas.openxmlformats.org/drawingml/2006/table">
            <a:tbl>
              <a:tblPr firstRow="1" firstCol="1" bandRow="1"/>
              <a:tblGrid>
                <a:gridCol w="1097280">
                  <a:extLst>
                    <a:ext uri="{9D8B030D-6E8A-4147-A177-3AD203B41FA5}">
                      <a16:colId xmlns:a16="http://schemas.microsoft.com/office/drawing/2014/main" xmlns="" val="1528860361"/>
                    </a:ext>
                  </a:extLst>
                </a:gridCol>
                <a:gridCol w="1259717">
                  <a:extLst>
                    <a:ext uri="{9D8B030D-6E8A-4147-A177-3AD203B41FA5}">
                      <a16:colId xmlns:a16="http://schemas.microsoft.com/office/drawing/2014/main" xmlns="" val="4099545169"/>
                    </a:ext>
                  </a:extLst>
                </a:gridCol>
                <a:gridCol w="1520314">
                  <a:extLst>
                    <a:ext uri="{9D8B030D-6E8A-4147-A177-3AD203B41FA5}">
                      <a16:colId xmlns:a16="http://schemas.microsoft.com/office/drawing/2014/main" xmlns="" val="415428099"/>
                    </a:ext>
                  </a:extLst>
                </a:gridCol>
                <a:gridCol w="3071239">
                  <a:extLst>
                    <a:ext uri="{9D8B030D-6E8A-4147-A177-3AD203B41FA5}">
                      <a16:colId xmlns:a16="http://schemas.microsoft.com/office/drawing/2014/main" xmlns="" val="809142848"/>
                    </a:ext>
                  </a:extLst>
                </a:gridCol>
              </a:tblGrid>
              <a:tr h="233778">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Rapporteur calls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b="1" kern="1200" dirty="0">
                          <a:solidFill>
                            <a:schemeClr val="tx1"/>
                          </a:solidFill>
                          <a:effectLst/>
                          <a:latin typeface="+mn-lt"/>
                          <a:ea typeface="Calibri" panose="020F0502020204030204" pitchFamily="34" charset="0"/>
                          <a:cs typeface="+mn-cs"/>
                        </a:rPr>
                        <a:t>Date</a:t>
                      </a:r>
                      <a:endParaRPr lang="en-US" sz="1200" b="1" kern="1200" dirty="0">
                        <a:solidFill>
                          <a:schemeClr val="tx1"/>
                        </a:solidFill>
                        <a:effectLst/>
                        <a:latin typeface="+mn-lt"/>
                        <a:ea typeface="Calibri" panose="020F050202020403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US" sz="1200" b="1" dirty="0">
                          <a:effectLst/>
                          <a:latin typeface="+mn-lt"/>
                          <a:ea typeface="Calibri" panose="020F0502020204030204" pitchFamily="34" charset="0"/>
                        </a:rPr>
                        <a:t>Time</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b="1" dirty="0">
                          <a:effectLst/>
                          <a:latin typeface="+mn-lt"/>
                          <a:ea typeface="Calibri" panose="020F0502020204030204" pitchFamily="34" charset="0"/>
                        </a:rPr>
                        <a:t>Potential Topics</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618675917"/>
                  </a:ext>
                </a:extLst>
              </a:tr>
              <a:tr h="233778">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#145e.1</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a:effectLst/>
                          <a:latin typeface="+mn-lt"/>
                          <a:ea typeface="Calibri" panose="020F0502020204030204" pitchFamily="34" charset="0"/>
                        </a:rPr>
                        <a:t>Sept. 8th</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CEST~17:00 CEST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dirty="0">
                          <a:effectLst/>
                          <a:latin typeface="+mn-lt"/>
                          <a:ea typeface="Calibri" panose="020F0502020204030204" pitchFamily="34" charset="0"/>
                        </a:rPr>
                        <a:t> Async</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1388125228"/>
                  </a:ext>
                </a:extLst>
              </a:tr>
              <a:tr h="233778">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#145e.2</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a:effectLst/>
                          <a:latin typeface="+mn-lt"/>
                          <a:ea typeface="Calibri" panose="020F0502020204030204" pitchFamily="34" charset="0"/>
                        </a:rPr>
                        <a:t>Sept. 22nd </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CEST~17:00 CEST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3217056916"/>
                  </a:ext>
                </a:extLst>
              </a:tr>
              <a:tr h="233778">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#145e.3</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a:effectLst/>
                          <a:latin typeface="+mn-lt"/>
                          <a:ea typeface="Calibri" panose="020F0502020204030204" pitchFamily="34" charset="0"/>
                        </a:rPr>
                        <a:t>Oct. 13th </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CEST~17:00 CEST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r>
                        <a:rPr lang="en-US" sz="1200" dirty="0" err="1">
                          <a:effectLst/>
                          <a:latin typeface="+mn-lt"/>
                          <a:ea typeface="Calibri" panose="020F0502020204030204" pitchFamily="34" charset="0"/>
                        </a:rPr>
                        <a:t>FS_eSBMAe</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584864617"/>
                  </a:ext>
                </a:extLst>
              </a:tr>
              <a:tr h="233778">
                <a:tc>
                  <a:txBody>
                    <a:bodyPr/>
                    <a:lstStyle/>
                    <a:p>
                      <a:pPr marL="0" marR="0" lvl="0" indent="0" algn="l" defTabSz="1219170" rtl="0" eaLnBrk="1" fontAlgn="auto" latinLnBrk="0" hangingPunct="1">
                        <a:lnSpc>
                          <a:spcPct val="115000"/>
                        </a:lnSpc>
                        <a:spcBef>
                          <a:spcPts val="0"/>
                        </a:spcBef>
                        <a:spcAft>
                          <a:spcPts val="0"/>
                        </a:spcAft>
                        <a:buClrTx/>
                        <a:buSzTx/>
                        <a:buFontTx/>
                        <a:buNone/>
                        <a:tabLst/>
                        <a:defRPr/>
                      </a:pPr>
                      <a:r>
                        <a:rPr lang="en-GB" sz="1200" dirty="0">
                          <a:effectLst/>
                          <a:latin typeface="+mn-lt"/>
                          <a:ea typeface="Calibri" panose="020F0502020204030204" pitchFamily="34" charset="0"/>
                        </a:rPr>
                        <a:t>#145e.4</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fr-FR" sz="1200" dirty="0">
                          <a:effectLst/>
                          <a:latin typeface="+mn-lt"/>
                          <a:ea typeface="Calibri" panose="020F0502020204030204" pitchFamily="34" charset="0"/>
                        </a:rPr>
                        <a:t>Oct. 27th </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nSpc>
                          <a:spcPct val="115000"/>
                        </a:lnSpc>
                        <a:spcBef>
                          <a:spcPts val="0"/>
                        </a:spcBef>
                        <a:spcAft>
                          <a:spcPts val="0"/>
                        </a:spcAft>
                      </a:pPr>
                      <a:r>
                        <a:rPr lang="en-GB" sz="1200" dirty="0">
                          <a:effectLst/>
                          <a:latin typeface="+mn-lt"/>
                          <a:ea typeface="Calibri" panose="020F0502020204030204" pitchFamily="34" charset="0"/>
                        </a:rPr>
                        <a:t>15:00 CEST~17:00 CEST</a:t>
                      </a: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indent="57150">
                        <a:lnSpc>
                          <a:spcPct val="115000"/>
                        </a:lnSpc>
                        <a:spcBef>
                          <a:spcPts val="0"/>
                        </a:spcBef>
                        <a:spcAft>
                          <a:spcPts val="0"/>
                        </a:spcAft>
                      </a:pPr>
                      <a:endParaRPr lang="en-US" sz="1200" dirty="0">
                        <a:effectLst/>
                        <a:latin typeface="+mn-lt"/>
                        <a:ea typeface="Calibri" panose="020F050202020403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xmlns="" val="2311786430"/>
                  </a:ext>
                </a:extLst>
              </a:tr>
            </a:tbl>
          </a:graphicData>
        </a:graphic>
      </p:graphicFrame>
      <p:sp>
        <p:nvSpPr>
          <p:cNvPr id="5" name="TextBox 4">
            <a:extLst>
              <a:ext uri="{FF2B5EF4-FFF2-40B4-BE49-F238E27FC236}">
                <a16:creationId xmlns:a16="http://schemas.microsoft.com/office/drawing/2014/main" xmlns="" id="{A22E84F9-05FD-4A5E-AD0B-7A09ABB1820B}"/>
              </a:ext>
            </a:extLst>
          </p:cNvPr>
          <p:cNvSpPr txBox="1"/>
          <p:nvPr/>
        </p:nvSpPr>
        <p:spPr>
          <a:xfrm>
            <a:off x="1059366" y="3703320"/>
            <a:ext cx="3895618" cy="2092881"/>
          </a:xfrm>
          <a:prstGeom prst="rect">
            <a:avLst/>
          </a:prstGeom>
          <a:noFill/>
        </p:spPr>
        <p:txBody>
          <a:bodyPr wrap="none" rtlCol="0">
            <a:spAutoFit/>
          </a:bodyPr>
          <a:lstStyle/>
          <a:p>
            <a:r>
              <a:rPr lang="en-US" b="1" dirty="0"/>
              <a:t>Potential topics: </a:t>
            </a:r>
            <a:endParaRPr lang="en-US" dirty="0"/>
          </a:p>
          <a:p>
            <a:pPr marL="285750" lvl="0" indent="-285750">
              <a:buFont typeface="Wingdings" panose="05000000000000000000" pitchFamily="2" charset="2"/>
              <a:buChar char="ü"/>
            </a:pPr>
            <a:r>
              <a:rPr lang="en-US" dirty="0" err="1"/>
              <a:t>FS_eIDMS_MN</a:t>
            </a:r>
            <a:r>
              <a:rPr lang="en-US" dirty="0"/>
              <a:t> (5521), FS_NETSLICE_IDMS</a:t>
            </a:r>
          </a:p>
          <a:p>
            <a:pPr marL="285750" lvl="0" indent="-285750">
              <a:buFont typeface="Wingdings" panose="05000000000000000000" pitchFamily="2" charset="2"/>
              <a:buChar char="ü"/>
            </a:pPr>
            <a:r>
              <a:rPr lang="en-US" dirty="0"/>
              <a:t>FS_FSEV </a:t>
            </a:r>
          </a:p>
          <a:p>
            <a:pPr marL="285750" lvl="0" indent="-285750">
              <a:buFont typeface="Wingdings" panose="05000000000000000000" pitchFamily="2" charset="2"/>
              <a:buChar char="ü"/>
            </a:pPr>
            <a:r>
              <a:rPr lang="en-US" dirty="0"/>
              <a:t>FS_ANL, FS_ANLEVA</a:t>
            </a:r>
          </a:p>
          <a:p>
            <a:pPr marL="285750" lvl="0" indent="-285750">
              <a:buFont typeface="Wingdings" panose="05000000000000000000" pitchFamily="2" charset="2"/>
              <a:buChar char="ü"/>
            </a:pPr>
            <a:r>
              <a:rPr lang="en-US" dirty="0"/>
              <a:t>FS_KQI, FS_DCSA</a:t>
            </a:r>
          </a:p>
          <a:p>
            <a:pPr marL="285750" lvl="0" indent="-285750">
              <a:buFont typeface="Wingdings" panose="05000000000000000000" pitchFamily="2" charset="2"/>
              <a:buChar char="ü"/>
            </a:pPr>
            <a:r>
              <a:rPr lang="en-US" dirty="0"/>
              <a:t>FS_NSCE (5163)</a:t>
            </a:r>
          </a:p>
          <a:p>
            <a:pPr marL="285750" lvl="0" indent="-285750">
              <a:buFont typeface="Wingdings" panose="05000000000000000000" pitchFamily="2" charset="2"/>
              <a:buChar char="ü"/>
            </a:pPr>
            <a:r>
              <a:rPr lang="en-US" dirty="0"/>
              <a:t>FS_AIML_MGMT (postponed </a:t>
            </a:r>
            <a:r>
              <a:rPr lang="en-US" dirty="0" err="1"/>
              <a:t>tdocs</a:t>
            </a:r>
            <a:r>
              <a:rPr lang="en-US" dirty="0"/>
              <a:t>)</a:t>
            </a:r>
          </a:p>
          <a:p>
            <a:pPr marL="285750" lvl="0" indent="-285750">
              <a:buFont typeface="Wingdings" panose="05000000000000000000" pitchFamily="2" charset="2"/>
              <a:buChar char="ü"/>
            </a:pPr>
            <a:r>
              <a:rPr lang="en-US" dirty="0"/>
              <a:t>RANSC</a:t>
            </a:r>
          </a:p>
          <a:p>
            <a:pPr marL="285750" lvl="0" indent="-285750">
              <a:buFont typeface="Wingdings" panose="05000000000000000000" pitchFamily="2" charset="2"/>
              <a:buChar char="ü"/>
            </a:pPr>
            <a:r>
              <a:rPr lang="en-US" dirty="0"/>
              <a:t>Potential F2f topics</a:t>
            </a:r>
          </a:p>
          <a:p>
            <a:pPr marL="285750" lvl="0" indent="-285750">
              <a:buFont typeface="Wingdings" panose="05000000000000000000" pitchFamily="2" charset="2"/>
              <a:buChar char="ü"/>
            </a:pPr>
            <a:r>
              <a:rPr lang="en-US" dirty="0"/>
              <a:t>Async</a:t>
            </a:r>
          </a:p>
        </p:txBody>
      </p:sp>
      <p:sp>
        <p:nvSpPr>
          <p:cNvPr id="6" name="文本框 5"/>
          <p:cNvSpPr txBox="1"/>
          <p:nvPr/>
        </p:nvSpPr>
        <p:spPr>
          <a:xfrm>
            <a:off x="820179" y="5796201"/>
            <a:ext cx="10637553" cy="492443"/>
          </a:xfrm>
          <a:prstGeom prst="rect">
            <a:avLst/>
          </a:prstGeom>
          <a:noFill/>
        </p:spPr>
        <p:txBody>
          <a:bodyPr wrap="square" rtlCol="0">
            <a:spAutoFit/>
          </a:bodyPr>
          <a:lstStyle/>
          <a:p>
            <a:r>
              <a:rPr lang="en-US" altLang="zh-CN" dirty="0"/>
              <a:t>Latest update on the rapporteur call agenda in : </a:t>
            </a:r>
            <a:r>
              <a:rPr lang="en-US" altLang="zh-CN" dirty="0">
                <a:hlinkClick r:id="rId2"/>
              </a:rPr>
              <a:t>https://</a:t>
            </a:r>
            <a:r>
              <a:rPr lang="en-US" altLang="zh-CN" dirty="0" smtClean="0">
                <a:hlinkClick r:id="rId2"/>
              </a:rPr>
              <a:t>www.3gpp.org/ftp/Email_Discussions/SA5/OAM%20rapporteur%20calls/Rapporteur%20call%20%23145e</a:t>
            </a:r>
            <a:r>
              <a:rPr lang="en-US" altLang="zh-CN" dirty="0" smtClean="0"/>
              <a:t> </a:t>
            </a:r>
            <a:endParaRPr lang="zh-CN" altLang="en-US" dirty="0"/>
          </a:p>
        </p:txBody>
      </p:sp>
    </p:spTree>
    <p:extLst>
      <p:ext uri="{BB962C8B-B14F-4D97-AF65-F5344CB8AC3E}">
        <p14:creationId xmlns:p14="http://schemas.microsoft.com/office/powerpoint/2010/main" val="2009032818"/>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538037" y="4561122"/>
            <a:ext cx="4008341" cy="519616"/>
          </a:xfrm>
        </p:spPr>
        <p:txBody>
          <a:bodyPr/>
          <a:lstStyle/>
          <a:p>
            <a:r>
              <a:rPr lang="sv-SE" sz="6000" dirty="0" err="1"/>
              <a:t>Thank</a:t>
            </a:r>
            <a:r>
              <a:rPr lang="sv-SE" sz="6000" dirty="0"/>
              <a:t> </a:t>
            </a:r>
            <a:r>
              <a:rPr lang="sv-SE" sz="6000" dirty="0" err="1"/>
              <a:t>you</a:t>
            </a:r>
            <a:r>
              <a:rPr lang="sv-SE" sz="6000" dirty="0"/>
              <a:t>!</a:t>
            </a:r>
          </a:p>
        </p:txBody>
      </p:sp>
      <p:pic>
        <p:nvPicPr>
          <p:cNvPr id="3" name="图片 2"/>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5877" y="680360"/>
            <a:ext cx="4609903" cy="2859580"/>
          </a:xfrm>
          <a:prstGeom prst="rect">
            <a:avLst/>
          </a:prstGeom>
        </p:spPr>
      </p:pic>
      <p:pic>
        <p:nvPicPr>
          <p:cNvPr id="4" name="图片 3"/>
          <p:cNvPicPr>
            <a:picLocks noChangeAspect="1"/>
          </p:cNvPicPr>
          <p:nvPr/>
        </p:nvPicPr>
        <p:blipFill>
          <a:blip r:embed="rId3"/>
          <a:stretch>
            <a:fillRect/>
          </a:stretch>
        </p:blipFill>
        <p:spPr>
          <a:xfrm>
            <a:off x="4745780" y="680360"/>
            <a:ext cx="5196241" cy="2859580"/>
          </a:xfrm>
          <a:prstGeom prst="rect">
            <a:avLst/>
          </a:prstGeom>
        </p:spPr>
      </p:pic>
      <p:pic>
        <p:nvPicPr>
          <p:cNvPr id="5" name="图片 4"/>
          <p:cNvPicPr>
            <a:picLocks noChangeAspect="1"/>
          </p:cNvPicPr>
          <p:nvPr/>
        </p:nvPicPr>
        <p:blipFill>
          <a:blip r:embed="rId4"/>
          <a:stretch>
            <a:fillRect/>
          </a:stretch>
        </p:blipFill>
        <p:spPr>
          <a:xfrm>
            <a:off x="135877" y="3640974"/>
            <a:ext cx="6472740" cy="2343961"/>
          </a:xfrm>
          <a:prstGeom prst="rect">
            <a:avLst/>
          </a:prstGeom>
        </p:spPr>
      </p:pic>
    </p:spTree>
    <p:extLst>
      <p:ext uri="{BB962C8B-B14F-4D97-AF65-F5344CB8AC3E}">
        <p14:creationId xmlns:p14="http://schemas.microsoft.com/office/powerpoint/2010/main" val="1195480555"/>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3GPP SA5 Time plan</a:t>
            </a:r>
            <a:endParaRPr lang="sv-SE" sz="3200" kern="0" dirty="0"/>
          </a:p>
        </p:txBody>
      </p:sp>
      <p:sp>
        <p:nvSpPr>
          <p:cNvPr id="8" name="矩形 7"/>
          <p:cNvSpPr/>
          <p:nvPr/>
        </p:nvSpPr>
        <p:spPr>
          <a:xfrm>
            <a:off x="688686" y="1288173"/>
            <a:ext cx="10607040" cy="3419398"/>
          </a:xfrm>
          <a:prstGeom prst="rect">
            <a:avLst/>
          </a:prstGeom>
        </p:spPr>
        <p:txBody>
          <a:bodyPr wrap="square">
            <a:spAutoFit/>
          </a:bodyPr>
          <a:lstStyle/>
          <a:p>
            <a:pPr defTabSz="1219170" eaLnBrk="1" fontAlgn="auto" hangingPunct="1">
              <a:spcBef>
                <a:spcPts val="0"/>
              </a:spcBef>
              <a:spcAft>
                <a:spcPts val="0"/>
              </a:spcAft>
              <a:defRPr/>
            </a:pPr>
            <a:r>
              <a:rPr lang="en-US" altLang="zh-CN" sz="1600" b="1" dirty="0">
                <a:solidFill>
                  <a:prstClr val="black"/>
                </a:solidFill>
                <a:latin typeface="+mj-lt"/>
                <a:cs typeface="Arial" charset="0"/>
              </a:rPr>
              <a:t>SA5 time plan:</a:t>
            </a:r>
            <a:endParaRPr lang="en-US" altLang="zh-CN" sz="1600" dirty="0">
              <a:solidFill>
                <a:prstClr val="black"/>
              </a:solidFill>
              <a:latin typeface="+mj-lt"/>
              <a:cs typeface="Arial" charset="0"/>
            </a:endParaRPr>
          </a:p>
          <a:p>
            <a:pPr marL="609585" indent="-609585" defTabSz="1219170">
              <a:spcBef>
                <a:spcPct val="20000"/>
              </a:spcBef>
              <a:buBlip>
                <a:blip r:embed="rId2"/>
              </a:buBlip>
              <a:defRPr/>
            </a:pPr>
            <a:r>
              <a:rPr lang="en-US" altLang="zh-CN" sz="1400" dirty="0">
                <a:solidFill>
                  <a:prstClr val="black"/>
                </a:solidFill>
                <a:latin typeface="Calibri"/>
              </a:rPr>
              <a:t>S5-221173	Rel-18 time plan proposal for OAM (Endorsed)</a:t>
            </a:r>
          </a:p>
          <a:p>
            <a:pPr marL="171450" indent="-171450" defTabSz="1219170" eaLnBrk="1" fontAlgn="auto" hangingPunct="1">
              <a:spcBef>
                <a:spcPts val="0"/>
              </a:spcBef>
              <a:spcAft>
                <a:spcPts val="0"/>
              </a:spcAft>
              <a:buFont typeface="Wingdings" panose="05000000000000000000" pitchFamily="2" charset="2"/>
              <a:buChar char="Ø"/>
              <a:defRPr/>
            </a:pPr>
            <a:endParaRPr lang="en-GB" altLang="zh-CN" sz="1100" b="1" dirty="0"/>
          </a:p>
          <a:p>
            <a:pPr lvl="1"/>
            <a:r>
              <a:rPr lang="en-US" altLang="zh-CN" sz="1200" b="1" dirty="0"/>
              <a:t>SA5 OAM Release 18 planning</a:t>
            </a:r>
            <a:r>
              <a:rPr lang="zh-CN" altLang="en-US" sz="1200" b="1" dirty="0"/>
              <a:t>：</a:t>
            </a:r>
            <a:r>
              <a:rPr lang="en-US" altLang="zh-CN" sz="1200" b="1" dirty="0"/>
              <a:t> </a:t>
            </a:r>
          </a:p>
          <a:p>
            <a:pPr marL="1217598" lvl="1" indent="-609585">
              <a:spcBef>
                <a:spcPct val="20000"/>
              </a:spcBef>
              <a:buBlip>
                <a:blip r:embed="rId2"/>
              </a:buBlip>
              <a:defRPr/>
            </a:pPr>
            <a:r>
              <a:rPr lang="en-US" altLang="zh-CN" sz="1400" dirty="0">
                <a:solidFill>
                  <a:prstClr val="black"/>
                </a:solidFill>
                <a:latin typeface="Calibri"/>
              </a:rPr>
              <a:t>Mar 2022 (TSG#95): SA5 SIDs/WIDs specified</a:t>
            </a:r>
          </a:p>
          <a:p>
            <a:pPr marL="1217598" lvl="1" indent="-609585">
              <a:spcBef>
                <a:spcPct val="20000"/>
              </a:spcBef>
              <a:buBlip>
                <a:blip r:embed="rId2"/>
              </a:buBlip>
              <a:defRPr/>
            </a:pPr>
            <a:r>
              <a:rPr lang="en-US" altLang="zh-CN" sz="1400" dirty="0">
                <a:solidFill>
                  <a:prstClr val="black"/>
                </a:solidFill>
                <a:latin typeface="Calibri"/>
              </a:rPr>
              <a:t>Sept 2022 (#97) and Dec 2022 (#98): SA5 SID concluded and Rel-18 WID started if needed</a:t>
            </a:r>
          </a:p>
          <a:p>
            <a:pPr marL="1217598" lvl="1" indent="-609585">
              <a:spcBef>
                <a:spcPct val="20000"/>
              </a:spcBef>
              <a:buBlip>
                <a:blip r:embed="rId2"/>
              </a:buBlip>
              <a:defRPr/>
            </a:pPr>
            <a:r>
              <a:rPr lang="en-US" altLang="zh-CN" sz="1400" dirty="0">
                <a:solidFill>
                  <a:prstClr val="black"/>
                </a:solidFill>
                <a:latin typeface="Calibri"/>
              </a:rPr>
              <a:t>Mar 2023 (TSG#99): Stage 1 work freeze</a:t>
            </a:r>
          </a:p>
          <a:p>
            <a:pPr marL="1217598" lvl="1" indent="-609585">
              <a:spcBef>
                <a:spcPct val="20000"/>
              </a:spcBef>
              <a:buBlip>
                <a:blip r:embed="rId2"/>
              </a:buBlip>
              <a:defRPr/>
            </a:pPr>
            <a:r>
              <a:rPr lang="en-US" altLang="zh-CN" sz="1400" dirty="0">
                <a:solidFill>
                  <a:prstClr val="black"/>
                </a:solidFill>
                <a:latin typeface="Calibri"/>
              </a:rPr>
              <a:t>Sep 2023 (TSG#101): Stage 2 Functional work Freeze and stage 3(OAM/CN related), provide inputs to CT</a:t>
            </a:r>
          </a:p>
          <a:p>
            <a:pPr marL="1217598" lvl="1" indent="-609585">
              <a:spcBef>
                <a:spcPct val="20000"/>
              </a:spcBef>
              <a:buBlip>
                <a:blip r:embed="rId2"/>
              </a:buBlip>
              <a:defRPr/>
            </a:pPr>
            <a:r>
              <a:rPr lang="en-US" altLang="zh-CN" sz="1400" dirty="0">
                <a:solidFill>
                  <a:prstClr val="black"/>
                </a:solidFill>
                <a:latin typeface="Calibri"/>
              </a:rPr>
              <a:t>Dec 2023 (TSG#102): Stage 2 Functional work Freeze and stage 3 (RAN related)</a:t>
            </a:r>
          </a:p>
          <a:p>
            <a:pPr lvl="1">
              <a:spcBef>
                <a:spcPct val="20000"/>
              </a:spcBef>
              <a:defRPr/>
            </a:pPr>
            <a:endParaRPr lang="en-US" altLang="zh-CN" sz="1400" dirty="0"/>
          </a:p>
          <a:p>
            <a:pPr lvl="1"/>
            <a:r>
              <a:rPr lang="en-US" altLang="zh-CN" sz="1200" b="1" dirty="0">
                <a:solidFill>
                  <a:prstClr val="black"/>
                </a:solidFill>
              </a:rPr>
              <a:t>SA5 OAM Release 19 planning</a:t>
            </a:r>
            <a:r>
              <a:rPr lang="zh-CN" altLang="en-US" sz="1200" b="1" dirty="0">
                <a:solidFill>
                  <a:prstClr val="black"/>
                </a:solidFill>
              </a:rPr>
              <a:t>：</a:t>
            </a:r>
            <a:r>
              <a:rPr lang="en-US" altLang="zh-CN" sz="1200" b="1" dirty="0">
                <a:solidFill>
                  <a:prstClr val="black"/>
                </a:solidFill>
              </a:rPr>
              <a:t> </a:t>
            </a:r>
          </a:p>
          <a:p>
            <a:pPr marL="1217598" lvl="1" indent="-609585">
              <a:spcBef>
                <a:spcPct val="20000"/>
              </a:spcBef>
              <a:buBlip>
                <a:blip r:embed="rId2"/>
              </a:buBlip>
              <a:defRPr/>
            </a:pPr>
            <a:r>
              <a:rPr lang="en-US" altLang="zh-CN" sz="1400" dirty="0">
                <a:solidFill>
                  <a:prstClr val="black"/>
                </a:solidFill>
                <a:latin typeface="Calibri"/>
              </a:rPr>
              <a:t>After Jun 2023 (TSG#100): start of Rel-19 planning</a:t>
            </a:r>
          </a:p>
          <a:p>
            <a:pPr marL="1217598" lvl="1" indent="-609585">
              <a:spcBef>
                <a:spcPct val="20000"/>
              </a:spcBef>
              <a:buBlip>
                <a:blip r:embed="rId2"/>
              </a:buBlip>
              <a:defRPr/>
            </a:pPr>
            <a:r>
              <a:rPr lang="en-US" altLang="zh-CN" sz="1400" dirty="0">
                <a:solidFill>
                  <a:prstClr val="black"/>
                </a:solidFill>
                <a:latin typeface="Calibri"/>
              </a:rPr>
              <a:t>Sep 2023 (TSG#101): Start of Rel-19</a:t>
            </a:r>
            <a:endParaRPr lang="en-US" altLang="zh-CN" sz="1400" dirty="0"/>
          </a:p>
          <a:p>
            <a:pPr defTabSz="1219170" eaLnBrk="1" fontAlgn="auto" hangingPunct="1">
              <a:spcBef>
                <a:spcPts val="0"/>
              </a:spcBef>
              <a:spcAft>
                <a:spcPts val="0"/>
              </a:spcAft>
              <a:defRPr/>
            </a:pPr>
            <a:endParaRPr lang="en-US" altLang="zh-CN" sz="1400" dirty="0">
              <a:solidFill>
                <a:prstClr val="black"/>
              </a:solidFill>
              <a:latin typeface="+mj-lt"/>
              <a:cs typeface="Arial" charset="0"/>
            </a:endParaRPr>
          </a:p>
        </p:txBody>
      </p:sp>
    </p:spTree>
    <p:extLst>
      <p:ext uri="{BB962C8B-B14F-4D97-AF65-F5344CB8AC3E}">
        <p14:creationId xmlns:p14="http://schemas.microsoft.com/office/powerpoint/2010/main" val="424569493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1"/>
          <p:cNvSpPr>
            <a:spLocks noChangeArrowheads="1"/>
          </p:cNvSpPr>
          <p:nvPr/>
        </p:nvSpPr>
        <p:spPr bwMode="auto">
          <a:xfrm>
            <a:off x="943039" y="3929277"/>
            <a:ext cx="8655050" cy="1098550"/>
          </a:xfrm>
          <a:prstGeom prst="rect">
            <a:avLst/>
          </a:prstGeom>
          <a:noFill/>
          <a:ln w="9525" algn="ctr">
            <a:solidFill>
              <a:srgbClr val="0000FF"/>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5" name="Title 1"/>
          <p:cNvSpPr txBox="1">
            <a:spLocks/>
          </p:cNvSpPr>
          <p:nvPr/>
        </p:nvSpPr>
        <p:spPr bwMode="auto">
          <a:xfrm>
            <a:off x="943039" y="182776"/>
            <a:ext cx="7861300" cy="563563"/>
          </a:xfrm>
          <a:prstGeom prst="rect">
            <a:avLst/>
          </a:prstGeom>
          <a:noFill/>
          <a:ln>
            <a:noFill/>
          </a:ln>
        </p:spPr>
        <p:txBody>
          <a:bodyPr lIns="91430" tIns="45715" rIns="91430" bIns="45715" anchor="ctr"/>
          <a:lstStyle/>
          <a:p>
            <a:pPr algn="ctr">
              <a:defRPr/>
            </a:pPr>
            <a:r>
              <a:rPr lang="en-GB" sz="2800" kern="0" dirty="0">
                <a:solidFill>
                  <a:srgbClr val="FF0000"/>
                </a:solidFill>
                <a:latin typeface="Calibri"/>
                <a:ea typeface="ＭＳ Ｐゴシック" charset="0"/>
                <a:cs typeface="ＭＳ Ｐゴシック" charset="0"/>
              </a:rPr>
              <a:t>Release 18 timeline – figure with SA5 OAM</a:t>
            </a:r>
            <a:endParaRPr lang="en-US" sz="2800" kern="0" dirty="0">
              <a:solidFill>
                <a:srgbClr val="FF0000"/>
              </a:solidFill>
              <a:latin typeface="Calibri"/>
              <a:ea typeface="ＭＳ Ｐゴシック" charset="0"/>
              <a:cs typeface="ＭＳ Ｐゴシック" charset="0"/>
            </a:endParaRPr>
          </a:p>
        </p:txBody>
      </p:sp>
      <p:sp>
        <p:nvSpPr>
          <p:cNvPr id="6" name="Rectangle 21"/>
          <p:cNvSpPr/>
          <p:nvPr/>
        </p:nvSpPr>
        <p:spPr bwMode="auto">
          <a:xfrm>
            <a:off x="5888101" y="1411502"/>
            <a:ext cx="2779713" cy="201613"/>
          </a:xfrm>
          <a:prstGeom prst="rect">
            <a:avLst/>
          </a:prstGeom>
          <a:solidFill>
            <a:schemeClr val="tx2">
              <a:lumMod val="40000"/>
              <a:lumOff val="6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7" name="Straight Connector 70"/>
          <p:cNvCxnSpPr>
            <a:cxnSpLocks noChangeShapeType="1"/>
          </p:cNvCxnSpPr>
          <p:nvPr/>
        </p:nvCxnSpPr>
        <p:spPr bwMode="auto">
          <a:xfrm flipV="1">
            <a:off x="6573901"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8" name="TextBox 71"/>
          <p:cNvSpPr txBox="1">
            <a:spLocks noChangeArrowheads="1"/>
          </p:cNvSpPr>
          <p:nvPr/>
        </p:nvSpPr>
        <p:spPr bwMode="auto">
          <a:xfrm>
            <a:off x="6277039" y="1398802"/>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99</a:t>
            </a:r>
            <a:endParaRPr lang="en-GB" altLang="en-US" sz="1000" b="1">
              <a:solidFill>
                <a:srgbClr val="FF0000"/>
              </a:solidFill>
              <a:latin typeface="Arial" panose="020B0604020202020204" pitchFamily="34" charset="0"/>
            </a:endParaRPr>
          </a:p>
        </p:txBody>
      </p:sp>
      <p:cxnSp>
        <p:nvCxnSpPr>
          <p:cNvPr id="9" name="Straight Connector 72"/>
          <p:cNvCxnSpPr>
            <a:cxnSpLocks noChangeShapeType="1"/>
          </p:cNvCxnSpPr>
          <p:nvPr/>
        </p:nvCxnSpPr>
        <p:spPr bwMode="auto">
          <a:xfrm flipV="1">
            <a:off x="7275576" y="14051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0" name="TextBox 73"/>
          <p:cNvSpPr txBox="1">
            <a:spLocks noChangeArrowheads="1"/>
          </p:cNvSpPr>
          <p:nvPr/>
        </p:nvSpPr>
        <p:spPr bwMode="auto">
          <a:xfrm>
            <a:off x="6935851" y="139880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100</a:t>
            </a:r>
            <a:endParaRPr lang="en-GB" altLang="en-US" sz="1000" b="1">
              <a:solidFill>
                <a:srgbClr val="FF0000"/>
              </a:solidFill>
              <a:latin typeface="Arial" panose="020B0604020202020204" pitchFamily="34" charset="0"/>
            </a:endParaRPr>
          </a:p>
        </p:txBody>
      </p:sp>
      <p:cxnSp>
        <p:nvCxnSpPr>
          <p:cNvPr id="11" name="Straight Connector 74"/>
          <p:cNvCxnSpPr>
            <a:cxnSpLocks noChangeShapeType="1"/>
          </p:cNvCxnSpPr>
          <p:nvPr/>
        </p:nvCxnSpPr>
        <p:spPr bwMode="auto">
          <a:xfrm flipV="1">
            <a:off x="7972489" y="1405152"/>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2" name="TextBox 75"/>
          <p:cNvSpPr txBox="1">
            <a:spLocks noChangeArrowheads="1"/>
          </p:cNvSpPr>
          <p:nvPr/>
        </p:nvSpPr>
        <p:spPr bwMode="auto">
          <a:xfrm>
            <a:off x="7645464" y="1392452"/>
            <a:ext cx="4381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101</a:t>
            </a:r>
            <a:endParaRPr lang="en-GB" altLang="en-US" sz="1000" b="1">
              <a:solidFill>
                <a:srgbClr val="FF0000"/>
              </a:solidFill>
              <a:latin typeface="Arial" panose="020B0604020202020204" pitchFamily="34" charset="0"/>
            </a:endParaRPr>
          </a:p>
        </p:txBody>
      </p:sp>
      <p:sp>
        <p:nvSpPr>
          <p:cNvPr id="13" name="TextBox 77"/>
          <p:cNvSpPr txBox="1">
            <a:spLocks noChangeArrowheads="1"/>
          </p:cNvSpPr>
          <p:nvPr/>
        </p:nvSpPr>
        <p:spPr bwMode="auto">
          <a:xfrm>
            <a:off x="8283639" y="139245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102</a:t>
            </a:r>
            <a:endParaRPr lang="en-GB" altLang="en-US" sz="1000" b="1">
              <a:solidFill>
                <a:srgbClr val="FF0000"/>
              </a:solidFill>
              <a:latin typeface="Arial" panose="020B0604020202020204" pitchFamily="34" charset="0"/>
            </a:endParaRPr>
          </a:p>
        </p:txBody>
      </p:sp>
      <p:sp>
        <p:nvSpPr>
          <p:cNvPr id="14" name="Rectangle 30"/>
          <p:cNvSpPr/>
          <p:nvPr/>
        </p:nvSpPr>
        <p:spPr bwMode="auto">
          <a:xfrm>
            <a:off x="877951" y="1408327"/>
            <a:ext cx="2581275" cy="201613"/>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15" name="Straight Connector 81"/>
          <p:cNvCxnSpPr>
            <a:cxnSpLocks noChangeShapeType="1"/>
          </p:cNvCxnSpPr>
          <p:nvPr/>
        </p:nvCxnSpPr>
        <p:spPr bwMode="auto">
          <a:xfrm flipV="1">
            <a:off x="1136714"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6" name="TextBox 82"/>
          <p:cNvSpPr txBox="1">
            <a:spLocks noChangeArrowheads="1"/>
          </p:cNvSpPr>
          <p:nvPr/>
        </p:nvSpPr>
        <p:spPr bwMode="auto">
          <a:xfrm>
            <a:off x="850964" y="1408327"/>
            <a:ext cx="35560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91</a:t>
            </a:r>
            <a:endParaRPr lang="en-GB" altLang="en-US" sz="1000" b="1">
              <a:solidFill>
                <a:srgbClr val="FF0000"/>
              </a:solidFill>
              <a:latin typeface="Arial" panose="020B0604020202020204" pitchFamily="34" charset="0"/>
            </a:endParaRPr>
          </a:p>
        </p:txBody>
      </p:sp>
      <p:cxnSp>
        <p:nvCxnSpPr>
          <p:cNvPr id="17" name="Straight Connector 83"/>
          <p:cNvCxnSpPr>
            <a:cxnSpLocks noChangeShapeType="1"/>
          </p:cNvCxnSpPr>
          <p:nvPr/>
        </p:nvCxnSpPr>
        <p:spPr bwMode="auto">
          <a:xfrm flipV="1">
            <a:off x="1838389" y="1408327"/>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18" name="TextBox 84"/>
          <p:cNvSpPr txBox="1">
            <a:spLocks noChangeArrowheads="1"/>
          </p:cNvSpPr>
          <p:nvPr/>
        </p:nvSpPr>
        <p:spPr bwMode="auto">
          <a:xfrm>
            <a:off x="1552639"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92</a:t>
            </a:r>
            <a:endParaRPr lang="en-GB" altLang="en-US" sz="1000" b="1">
              <a:solidFill>
                <a:srgbClr val="FF0000"/>
              </a:solidFill>
              <a:latin typeface="Arial" panose="020B0604020202020204" pitchFamily="34" charset="0"/>
            </a:endParaRPr>
          </a:p>
        </p:txBody>
      </p:sp>
      <p:cxnSp>
        <p:nvCxnSpPr>
          <p:cNvPr id="19" name="Straight Connector 85"/>
          <p:cNvCxnSpPr>
            <a:cxnSpLocks noChangeShapeType="1"/>
          </p:cNvCxnSpPr>
          <p:nvPr/>
        </p:nvCxnSpPr>
        <p:spPr bwMode="auto">
          <a:xfrm flipV="1">
            <a:off x="2533714"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0" name="TextBox 86"/>
          <p:cNvSpPr txBox="1">
            <a:spLocks noChangeArrowheads="1"/>
          </p:cNvSpPr>
          <p:nvPr/>
        </p:nvSpPr>
        <p:spPr bwMode="auto">
          <a:xfrm>
            <a:off x="2249551" y="1408327"/>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93</a:t>
            </a:r>
            <a:endParaRPr lang="en-GB" altLang="en-US" sz="1000" b="1">
              <a:solidFill>
                <a:srgbClr val="FF0000"/>
              </a:solidFill>
              <a:latin typeface="Arial" panose="020B0604020202020204" pitchFamily="34" charset="0"/>
            </a:endParaRPr>
          </a:p>
        </p:txBody>
      </p:sp>
      <p:cxnSp>
        <p:nvCxnSpPr>
          <p:cNvPr id="21" name="Straight Connector 87"/>
          <p:cNvCxnSpPr>
            <a:cxnSpLocks noChangeShapeType="1"/>
          </p:cNvCxnSpPr>
          <p:nvPr/>
        </p:nvCxnSpPr>
        <p:spPr bwMode="auto">
          <a:xfrm flipV="1">
            <a:off x="3160776" y="1408327"/>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2" name="TextBox 88"/>
          <p:cNvSpPr txBox="1">
            <a:spLocks noChangeArrowheads="1"/>
          </p:cNvSpPr>
          <p:nvPr/>
        </p:nvSpPr>
        <p:spPr bwMode="auto">
          <a:xfrm>
            <a:off x="2876614" y="1408327"/>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94</a:t>
            </a:r>
            <a:endParaRPr lang="en-GB" altLang="en-US" sz="1000" b="1">
              <a:solidFill>
                <a:srgbClr val="FF0000"/>
              </a:solidFill>
              <a:latin typeface="Arial" panose="020B0604020202020204" pitchFamily="34" charset="0"/>
            </a:endParaRPr>
          </a:p>
        </p:txBody>
      </p:sp>
      <p:cxnSp>
        <p:nvCxnSpPr>
          <p:cNvPr id="23" name="Straight Connector 115"/>
          <p:cNvCxnSpPr>
            <a:cxnSpLocks noChangeShapeType="1"/>
          </p:cNvCxnSpPr>
          <p:nvPr/>
        </p:nvCxnSpPr>
        <p:spPr bwMode="auto">
          <a:xfrm>
            <a:off x="38434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4" name="TextBox 45"/>
          <p:cNvSpPr txBox="1"/>
          <p:nvPr/>
        </p:nvSpPr>
        <p:spPr>
          <a:xfrm>
            <a:off x="4251389" y="1060665"/>
            <a:ext cx="746125" cy="338137"/>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2022</a:t>
            </a:r>
            <a:endParaRPr lang="en-GB" sz="1050" b="1" dirty="0">
              <a:solidFill>
                <a:prstClr val="black"/>
              </a:solidFill>
              <a:ea typeface="ＭＳ Ｐゴシック" charset="-128"/>
              <a:cs typeface="Arial" pitchFamily="34" charset="0"/>
            </a:endParaRPr>
          </a:p>
        </p:txBody>
      </p:sp>
      <p:cxnSp>
        <p:nvCxnSpPr>
          <p:cNvPr id="25" name="Straight Connector 114"/>
          <p:cNvCxnSpPr>
            <a:cxnSpLocks noChangeShapeType="1"/>
          </p:cNvCxnSpPr>
          <p:nvPr/>
        </p:nvCxnSpPr>
        <p:spPr bwMode="auto">
          <a:xfrm>
            <a:off x="1057339"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26" name="Straight Connector 114"/>
          <p:cNvCxnSpPr>
            <a:cxnSpLocks noChangeShapeType="1"/>
          </p:cNvCxnSpPr>
          <p:nvPr/>
        </p:nvCxnSpPr>
        <p:spPr bwMode="auto">
          <a:xfrm>
            <a:off x="175425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27" name="Rectangle 68"/>
          <p:cNvSpPr/>
          <p:nvPr/>
        </p:nvSpPr>
        <p:spPr bwMode="auto">
          <a:xfrm>
            <a:off x="3163951" y="1406740"/>
            <a:ext cx="2749550" cy="201612"/>
          </a:xfrm>
          <a:prstGeom prst="rect">
            <a:avLst/>
          </a:prstGeom>
          <a:solidFill>
            <a:schemeClr val="tx2">
              <a:lumMod val="20000"/>
              <a:lumOff val="8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28" name="Straight Connector 48"/>
          <p:cNvCxnSpPr>
            <a:cxnSpLocks noChangeShapeType="1"/>
          </p:cNvCxnSpPr>
          <p:nvPr/>
        </p:nvCxnSpPr>
        <p:spPr bwMode="auto">
          <a:xfrm flipV="1">
            <a:off x="3854514"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29" name="TextBox 61"/>
          <p:cNvSpPr txBox="1">
            <a:spLocks noChangeArrowheads="1"/>
          </p:cNvSpPr>
          <p:nvPr/>
        </p:nvSpPr>
        <p:spPr bwMode="auto">
          <a:xfrm>
            <a:off x="3570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95</a:t>
            </a:r>
            <a:endParaRPr lang="en-GB" altLang="en-US" sz="1000" b="1">
              <a:solidFill>
                <a:srgbClr val="FF0000"/>
              </a:solidFill>
              <a:latin typeface="Arial" panose="020B0604020202020204" pitchFamily="34" charset="0"/>
            </a:endParaRPr>
          </a:p>
        </p:txBody>
      </p:sp>
      <p:cxnSp>
        <p:nvCxnSpPr>
          <p:cNvPr id="30" name="Straight Connector 62"/>
          <p:cNvCxnSpPr>
            <a:cxnSpLocks noChangeShapeType="1"/>
          </p:cNvCxnSpPr>
          <p:nvPr/>
        </p:nvCxnSpPr>
        <p:spPr bwMode="auto">
          <a:xfrm flipV="1">
            <a:off x="4556189" y="1406740"/>
            <a:ext cx="7937"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1" name="TextBox 63"/>
          <p:cNvSpPr txBox="1">
            <a:spLocks noChangeArrowheads="1"/>
          </p:cNvSpPr>
          <p:nvPr/>
        </p:nvSpPr>
        <p:spPr bwMode="auto">
          <a:xfrm>
            <a:off x="4272026"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96</a:t>
            </a:r>
            <a:endParaRPr lang="en-GB" altLang="en-US" sz="1000" b="1">
              <a:solidFill>
                <a:srgbClr val="FF0000"/>
              </a:solidFill>
              <a:latin typeface="Arial" panose="020B0604020202020204" pitchFamily="34" charset="0"/>
            </a:endParaRPr>
          </a:p>
        </p:txBody>
      </p:sp>
      <p:cxnSp>
        <p:nvCxnSpPr>
          <p:cNvPr id="32" name="Straight Connector 64"/>
          <p:cNvCxnSpPr>
            <a:cxnSpLocks noChangeShapeType="1"/>
          </p:cNvCxnSpPr>
          <p:nvPr/>
        </p:nvCxnSpPr>
        <p:spPr bwMode="auto">
          <a:xfrm flipV="1">
            <a:off x="5253101" y="1406740"/>
            <a:ext cx="7938"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3" name="TextBox 65"/>
          <p:cNvSpPr txBox="1">
            <a:spLocks noChangeArrowheads="1"/>
          </p:cNvSpPr>
          <p:nvPr/>
        </p:nvSpPr>
        <p:spPr bwMode="auto">
          <a:xfrm>
            <a:off x="4967351" y="1406740"/>
            <a:ext cx="354013"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97</a:t>
            </a:r>
            <a:endParaRPr lang="en-GB" altLang="en-US" sz="1000" b="1">
              <a:solidFill>
                <a:srgbClr val="FF0000"/>
              </a:solidFill>
              <a:latin typeface="Arial" panose="020B0604020202020204" pitchFamily="34" charset="0"/>
            </a:endParaRPr>
          </a:p>
        </p:txBody>
      </p:sp>
      <p:cxnSp>
        <p:nvCxnSpPr>
          <p:cNvPr id="34" name="Straight Connector 66"/>
          <p:cNvCxnSpPr>
            <a:cxnSpLocks noChangeShapeType="1"/>
          </p:cNvCxnSpPr>
          <p:nvPr/>
        </p:nvCxnSpPr>
        <p:spPr bwMode="auto">
          <a:xfrm flipV="1">
            <a:off x="5878576" y="1406740"/>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5" name="TextBox 67"/>
          <p:cNvSpPr txBox="1">
            <a:spLocks noChangeArrowheads="1"/>
          </p:cNvSpPr>
          <p:nvPr/>
        </p:nvSpPr>
        <p:spPr bwMode="auto">
          <a:xfrm>
            <a:off x="5594414" y="1406740"/>
            <a:ext cx="354012"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98</a:t>
            </a:r>
            <a:endParaRPr lang="en-GB" altLang="en-US" sz="1000" b="1">
              <a:solidFill>
                <a:srgbClr val="FF0000"/>
              </a:solidFill>
              <a:latin typeface="Arial" panose="020B0604020202020204" pitchFamily="34" charset="0"/>
            </a:endParaRPr>
          </a:p>
        </p:txBody>
      </p:sp>
      <p:sp>
        <p:nvSpPr>
          <p:cNvPr id="36" name="TextBox 77"/>
          <p:cNvSpPr txBox="1"/>
          <p:nvPr/>
        </p:nvSpPr>
        <p:spPr>
          <a:xfrm>
            <a:off x="1632014" y="1067015"/>
            <a:ext cx="747712"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2021</a:t>
            </a:r>
            <a:endParaRPr lang="en-GB" sz="1050" b="1" dirty="0">
              <a:solidFill>
                <a:prstClr val="black"/>
              </a:solidFill>
              <a:ea typeface="ＭＳ Ｐゴシック" charset="-128"/>
              <a:cs typeface="Arial" pitchFamily="34" charset="0"/>
            </a:endParaRPr>
          </a:p>
        </p:txBody>
      </p:sp>
      <p:cxnSp>
        <p:nvCxnSpPr>
          <p:cNvPr id="37" name="Straight Connector 114"/>
          <p:cNvCxnSpPr>
            <a:cxnSpLocks noChangeShapeType="1"/>
          </p:cNvCxnSpPr>
          <p:nvPr/>
        </p:nvCxnSpPr>
        <p:spPr bwMode="auto">
          <a:xfrm>
            <a:off x="8618601" y="157660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38" name="TextBox 116"/>
          <p:cNvSpPr txBox="1">
            <a:spLocks noChangeArrowheads="1"/>
          </p:cNvSpPr>
          <p:nvPr/>
        </p:nvSpPr>
        <p:spPr bwMode="auto">
          <a:xfrm>
            <a:off x="943039" y="1144802"/>
            <a:ext cx="568325" cy="201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TSG#</a:t>
            </a:r>
            <a:endParaRPr lang="en-GB" altLang="en-US" sz="1000" b="1">
              <a:solidFill>
                <a:srgbClr val="FF0000"/>
              </a:solidFill>
              <a:latin typeface="Arial" panose="020B0604020202020204" pitchFamily="34" charset="0"/>
            </a:endParaRPr>
          </a:p>
        </p:txBody>
      </p:sp>
      <p:sp>
        <p:nvSpPr>
          <p:cNvPr id="39" name="Rectangle 79"/>
          <p:cNvSpPr/>
          <p:nvPr/>
        </p:nvSpPr>
        <p:spPr bwMode="auto">
          <a:xfrm>
            <a:off x="8648764" y="1400390"/>
            <a:ext cx="1276350" cy="201612"/>
          </a:xfrm>
          <a:prstGeom prst="rect">
            <a:avLst/>
          </a:prstGeom>
          <a:solidFill>
            <a:schemeClr val="tx2">
              <a:lumMod val="60000"/>
              <a:lumOff val="40000"/>
            </a:schemeClr>
          </a:solidFill>
          <a:ln w="9525" cap="flat" cmpd="sng" algn="ctr">
            <a:solidFill>
              <a:schemeClr val="tx1"/>
            </a:solidFill>
            <a:prstDash val="solid"/>
            <a:round/>
            <a:headEnd type="none" w="med" len="med"/>
            <a:tailEnd type="none" w="med" len="med"/>
          </a:ln>
          <a:effectLst/>
        </p:spPr>
        <p:txBody>
          <a:bodyPr/>
          <a:lstStyle/>
          <a:p>
            <a:pPr algn="ctr">
              <a:defRPr/>
            </a:pPr>
            <a:endParaRPr lang="fr-FR" b="1" dirty="0">
              <a:solidFill>
                <a:prstClr val="black"/>
              </a:solidFill>
              <a:ea typeface="ＭＳ Ｐゴシック" charset="-128"/>
              <a:cs typeface="Arial" pitchFamily="34" charset="0"/>
            </a:endParaRPr>
          </a:p>
        </p:txBody>
      </p:sp>
      <p:cxnSp>
        <p:nvCxnSpPr>
          <p:cNvPr id="40" name="Straight Connector 48"/>
          <p:cNvCxnSpPr>
            <a:cxnSpLocks noChangeShapeType="1"/>
          </p:cNvCxnSpPr>
          <p:nvPr/>
        </p:nvCxnSpPr>
        <p:spPr bwMode="auto">
          <a:xfrm flipV="1">
            <a:off x="9196451" y="1379752"/>
            <a:ext cx="9525"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41" name="TextBox 61"/>
          <p:cNvSpPr txBox="1">
            <a:spLocks noChangeArrowheads="1"/>
          </p:cNvSpPr>
          <p:nvPr/>
        </p:nvSpPr>
        <p:spPr bwMode="auto">
          <a:xfrm>
            <a:off x="8845614" y="1397215"/>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103</a:t>
            </a:r>
            <a:endParaRPr lang="en-GB" altLang="en-US" sz="1000" b="1">
              <a:solidFill>
                <a:srgbClr val="FF0000"/>
              </a:solidFill>
              <a:latin typeface="Arial" panose="020B0604020202020204" pitchFamily="34" charset="0"/>
            </a:endParaRPr>
          </a:p>
        </p:txBody>
      </p:sp>
      <p:cxnSp>
        <p:nvCxnSpPr>
          <p:cNvPr id="42" name="Straight Connector 114"/>
          <p:cNvCxnSpPr>
            <a:cxnSpLocks noChangeShapeType="1"/>
          </p:cNvCxnSpPr>
          <p:nvPr/>
        </p:nvCxnSpPr>
        <p:spPr bwMode="auto">
          <a:xfrm>
            <a:off x="9196451" y="15702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43" name="TextBox 85"/>
          <p:cNvSpPr txBox="1"/>
          <p:nvPr/>
        </p:nvSpPr>
        <p:spPr>
          <a:xfrm>
            <a:off x="7094601" y="1074952"/>
            <a:ext cx="746125" cy="338138"/>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2023</a:t>
            </a:r>
            <a:endParaRPr lang="en-GB" sz="1050" b="1" dirty="0">
              <a:solidFill>
                <a:prstClr val="black"/>
              </a:solidFill>
              <a:ea typeface="ＭＳ Ｐゴシック" charset="-128"/>
              <a:cs typeface="Arial" pitchFamily="34" charset="0"/>
            </a:endParaRPr>
          </a:p>
        </p:txBody>
      </p:sp>
      <p:cxnSp>
        <p:nvCxnSpPr>
          <p:cNvPr id="44" name="Straight Connector 114"/>
          <p:cNvCxnSpPr>
            <a:cxnSpLocks noChangeShapeType="1"/>
          </p:cNvCxnSpPr>
          <p:nvPr/>
        </p:nvCxnSpPr>
        <p:spPr bwMode="auto">
          <a:xfrm>
            <a:off x="7953439"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5" name="Straight Connector 114"/>
          <p:cNvCxnSpPr>
            <a:cxnSpLocks noChangeShapeType="1"/>
          </p:cNvCxnSpPr>
          <p:nvPr/>
        </p:nvCxnSpPr>
        <p:spPr bwMode="auto">
          <a:xfrm>
            <a:off x="6561201"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6" name="Straight Connector 114"/>
          <p:cNvCxnSpPr>
            <a:cxnSpLocks noChangeShapeType="1"/>
          </p:cNvCxnSpPr>
          <p:nvPr/>
        </p:nvCxnSpPr>
        <p:spPr bwMode="auto">
          <a:xfrm>
            <a:off x="7258114" y="157660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7" name="Straight Connector 114"/>
          <p:cNvCxnSpPr>
            <a:cxnSpLocks noChangeShapeType="1"/>
          </p:cNvCxnSpPr>
          <p:nvPr/>
        </p:nvCxnSpPr>
        <p:spPr bwMode="auto">
          <a:xfrm>
            <a:off x="5303901"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8" name="Straight Connector 114"/>
          <p:cNvCxnSpPr>
            <a:cxnSpLocks noChangeShapeType="1"/>
          </p:cNvCxnSpPr>
          <p:nvPr/>
        </p:nvCxnSpPr>
        <p:spPr bwMode="auto">
          <a:xfrm>
            <a:off x="4538726" y="1578190"/>
            <a:ext cx="0" cy="3475037"/>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cxnSp>
        <p:nvCxnSpPr>
          <p:cNvPr id="49" name="Straight Connector 114"/>
          <p:cNvCxnSpPr>
            <a:cxnSpLocks noChangeShapeType="1"/>
          </p:cNvCxnSpPr>
          <p:nvPr/>
        </p:nvCxnSpPr>
        <p:spPr bwMode="auto">
          <a:xfrm>
            <a:off x="3146489" y="1578190"/>
            <a:ext cx="0" cy="3475037"/>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0" name="Straight Connector 76"/>
          <p:cNvCxnSpPr>
            <a:cxnSpLocks noChangeShapeType="1"/>
          </p:cNvCxnSpPr>
          <p:nvPr/>
        </p:nvCxnSpPr>
        <p:spPr bwMode="auto">
          <a:xfrm flipV="1">
            <a:off x="8636064" y="1405152"/>
            <a:ext cx="11112" cy="200025"/>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cxnSp>
        <p:nvCxnSpPr>
          <p:cNvPr id="51" name="Straight Connector 114"/>
          <p:cNvCxnSpPr>
            <a:cxnSpLocks noChangeShapeType="1"/>
          </p:cNvCxnSpPr>
          <p:nvPr/>
        </p:nvCxnSpPr>
        <p:spPr bwMode="auto">
          <a:xfrm>
            <a:off x="5899214" y="1557552"/>
            <a:ext cx="0" cy="3475038"/>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52" name="TextBox 1"/>
          <p:cNvSpPr txBox="1">
            <a:spLocks noChangeArrowheads="1"/>
          </p:cNvSpPr>
          <p:nvPr/>
        </p:nvSpPr>
        <p:spPr bwMode="auto">
          <a:xfrm>
            <a:off x="7458138" y="5867471"/>
            <a:ext cx="3015414"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GB" altLang="en-US" b="1" i="1" dirty="0">
                <a:solidFill>
                  <a:srgbClr val="000000"/>
                </a:solidFill>
              </a:rPr>
              <a:t>Note: starting dates are indicative</a:t>
            </a:r>
          </a:p>
        </p:txBody>
      </p:sp>
      <p:sp>
        <p:nvSpPr>
          <p:cNvPr id="53" name="Chevron 60"/>
          <p:cNvSpPr>
            <a:spLocks noChangeArrowheads="1"/>
          </p:cNvSpPr>
          <p:nvPr/>
        </p:nvSpPr>
        <p:spPr bwMode="auto">
          <a:xfrm>
            <a:off x="3924364" y="2778340"/>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RAN1</a:t>
            </a:r>
          </a:p>
        </p:txBody>
      </p:sp>
      <p:cxnSp>
        <p:nvCxnSpPr>
          <p:cNvPr id="54" name="Straight Connector 115"/>
          <p:cNvCxnSpPr>
            <a:cxnSpLocks noChangeShapeType="1"/>
          </p:cNvCxnSpPr>
          <p:nvPr/>
        </p:nvCxnSpPr>
        <p:spPr bwMode="auto">
          <a:xfrm>
            <a:off x="9761601" y="1513102"/>
            <a:ext cx="0" cy="35385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5" name="TextBox 61"/>
          <p:cNvSpPr txBox="1">
            <a:spLocks noChangeArrowheads="1"/>
          </p:cNvSpPr>
          <p:nvPr/>
        </p:nvSpPr>
        <p:spPr bwMode="auto">
          <a:xfrm>
            <a:off x="9388539" y="1360702"/>
            <a:ext cx="439737"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200" b="1">
                <a:solidFill>
                  <a:srgbClr val="FF0000"/>
                </a:solidFill>
                <a:latin typeface="Arial" panose="020B0604020202020204" pitchFamily="34" charset="0"/>
              </a:rPr>
              <a:t>104</a:t>
            </a:r>
            <a:endParaRPr lang="en-GB" altLang="en-US" sz="1000" b="1">
              <a:solidFill>
                <a:srgbClr val="FF0000"/>
              </a:solidFill>
              <a:latin typeface="Arial" panose="020B0604020202020204" pitchFamily="34" charset="0"/>
            </a:endParaRPr>
          </a:p>
        </p:txBody>
      </p:sp>
      <p:sp>
        <p:nvSpPr>
          <p:cNvPr id="56" name="TextBox 96"/>
          <p:cNvSpPr txBox="1"/>
          <p:nvPr/>
        </p:nvSpPr>
        <p:spPr>
          <a:xfrm>
            <a:off x="9277414" y="1062252"/>
            <a:ext cx="746125" cy="339725"/>
          </a:xfrm>
          <a:prstGeom prst="rect">
            <a:avLst/>
          </a:prstGeom>
          <a:noFill/>
        </p:spPr>
        <p:txBody>
          <a:bodyPr>
            <a:spAutoFit/>
          </a:bodyPr>
          <a:lstStyle/>
          <a:p>
            <a:pPr algn="ctr">
              <a:defRPr/>
            </a:pPr>
            <a:r>
              <a:rPr lang="en-GB" sz="1600" b="1" dirty="0">
                <a:solidFill>
                  <a:prstClr val="black"/>
                </a:solidFill>
                <a:ea typeface="ＭＳ Ｐゴシック" charset="-128"/>
                <a:cs typeface="Arial" pitchFamily="34" charset="0"/>
              </a:rPr>
              <a:t>2024</a:t>
            </a:r>
            <a:endParaRPr lang="en-GB" sz="1050" b="1" dirty="0">
              <a:solidFill>
                <a:prstClr val="black"/>
              </a:solidFill>
              <a:ea typeface="ＭＳ Ｐゴシック" charset="-128"/>
              <a:cs typeface="Arial" pitchFamily="34" charset="0"/>
            </a:endParaRPr>
          </a:p>
        </p:txBody>
      </p:sp>
      <p:cxnSp>
        <p:nvCxnSpPr>
          <p:cNvPr id="57" name="Straight Connector 114"/>
          <p:cNvCxnSpPr>
            <a:cxnSpLocks noChangeShapeType="1"/>
          </p:cNvCxnSpPr>
          <p:nvPr/>
        </p:nvCxnSpPr>
        <p:spPr bwMode="auto">
          <a:xfrm>
            <a:off x="2498789" y="1557552"/>
            <a:ext cx="0" cy="3475038"/>
          </a:xfrm>
          <a:prstGeom prst="line">
            <a:avLst/>
          </a:prstGeom>
          <a:noFill/>
          <a:ln w="9525" algn="ctr">
            <a:solidFill>
              <a:srgbClr val="FF0000"/>
            </a:solidFill>
            <a:prstDash val="dash"/>
            <a:round/>
            <a:headEnd/>
            <a:tailEnd/>
          </a:ln>
          <a:extLst>
            <a:ext uri="{909E8E84-426E-40DD-AFC4-6F175D3DCCD1}">
              <a14:hiddenFill xmlns:a14="http://schemas.microsoft.com/office/drawing/2010/main">
                <a:noFill/>
              </a14:hiddenFill>
            </a:ext>
          </a:extLst>
        </p:spPr>
      </p:cxnSp>
      <p:sp>
        <p:nvSpPr>
          <p:cNvPr id="58" name="Chevron 73"/>
          <p:cNvSpPr>
            <a:spLocks noChangeArrowheads="1"/>
          </p:cNvSpPr>
          <p:nvPr/>
        </p:nvSpPr>
        <p:spPr bwMode="auto">
          <a:xfrm>
            <a:off x="3906901" y="2771990"/>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59" name="Chevron 60"/>
          <p:cNvSpPr>
            <a:spLocks noChangeArrowheads="1"/>
          </p:cNvSpPr>
          <p:nvPr/>
        </p:nvSpPr>
        <p:spPr bwMode="auto">
          <a:xfrm>
            <a:off x="4621276" y="3022815"/>
            <a:ext cx="4014788"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 Completion (RAN2, RAN3, RAN4 core)</a:t>
            </a:r>
          </a:p>
        </p:txBody>
      </p:sp>
      <p:sp>
        <p:nvSpPr>
          <p:cNvPr id="60" name="Chevron 73"/>
          <p:cNvSpPr>
            <a:spLocks noChangeArrowheads="1"/>
          </p:cNvSpPr>
          <p:nvPr/>
        </p:nvSpPr>
        <p:spPr bwMode="auto">
          <a:xfrm>
            <a:off x="4603814" y="3021227"/>
            <a:ext cx="611187" cy="207963"/>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1" name="Chevron 60"/>
          <p:cNvSpPr>
            <a:spLocks noChangeArrowheads="1"/>
          </p:cNvSpPr>
          <p:nvPr/>
        </p:nvSpPr>
        <p:spPr bwMode="auto">
          <a:xfrm>
            <a:off x="2811526" y="2537040"/>
            <a:ext cx="3765550" cy="207962"/>
          </a:xfrm>
          <a:prstGeom prst="chevron">
            <a:avLst>
              <a:gd name="adj" fmla="val 49962"/>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dirty="0">
                <a:solidFill>
                  <a:srgbClr val="000000"/>
                </a:solidFill>
                <a:cs typeface="Arial" panose="020B0604020202020204" pitchFamily="34" charset="0"/>
              </a:rPr>
              <a:t>Stage 2 (SA2, SA6,…)</a:t>
            </a:r>
          </a:p>
        </p:txBody>
      </p:sp>
      <p:sp>
        <p:nvSpPr>
          <p:cNvPr id="62" name="Chevron 73"/>
          <p:cNvSpPr>
            <a:spLocks noChangeArrowheads="1"/>
          </p:cNvSpPr>
          <p:nvPr/>
        </p:nvSpPr>
        <p:spPr bwMode="auto">
          <a:xfrm>
            <a:off x="2794064" y="2535452"/>
            <a:ext cx="611187"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3" name="Chevron 60"/>
          <p:cNvSpPr>
            <a:spLocks noChangeArrowheads="1"/>
          </p:cNvSpPr>
          <p:nvPr/>
        </p:nvSpPr>
        <p:spPr bwMode="auto">
          <a:xfrm>
            <a:off x="1874901" y="2287802"/>
            <a:ext cx="1970088" cy="207963"/>
          </a:xfrm>
          <a:prstGeom prst="chevron">
            <a:avLst>
              <a:gd name="adj" fmla="val 49998"/>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Content def. RAN4</a:t>
            </a:r>
          </a:p>
        </p:txBody>
      </p:sp>
      <p:sp>
        <p:nvSpPr>
          <p:cNvPr id="64" name="Chevron 73"/>
          <p:cNvSpPr>
            <a:spLocks noChangeArrowheads="1"/>
          </p:cNvSpPr>
          <p:nvPr/>
        </p:nvSpPr>
        <p:spPr bwMode="auto">
          <a:xfrm>
            <a:off x="1857439" y="2286215"/>
            <a:ext cx="611187" cy="209550"/>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5" name="Chevron 60"/>
          <p:cNvSpPr>
            <a:spLocks noChangeArrowheads="1"/>
          </p:cNvSpPr>
          <p:nvPr/>
        </p:nvSpPr>
        <p:spPr bwMode="auto">
          <a:xfrm>
            <a:off x="1168464" y="1975065"/>
            <a:ext cx="1970087" cy="207962"/>
          </a:xfrm>
          <a:prstGeom prst="chevron">
            <a:avLst>
              <a:gd name="adj" fmla="val 49998"/>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Rel-18 Content def.</a:t>
            </a:r>
          </a:p>
        </p:txBody>
      </p:sp>
      <p:sp>
        <p:nvSpPr>
          <p:cNvPr id="66" name="Chevron 73"/>
          <p:cNvSpPr>
            <a:spLocks noChangeArrowheads="1"/>
          </p:cNvSpPr>
          <p:nvPr/>
        </p:nvSpPr>
        <p:spPr bwMode="auto">
          <a:xfrm>
            <a:off x="1151001" y="1975065"/>
            <a:ext cx="611188" cy="207962"/>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7" name="Chevron 60"/>
          <p:cNvSpPr>
            <a:spLocks noChangeArrowheads="1"/>
          </p:cNvSpPr>
          <p:nvPr/>
        </p:nvSpPr>
        <p:spPr bwMode="auto">
          <a:xfrm>
            <a:off x="855726" y="1663915"/>
            <a:ext cx="2284413" cy="207962"/>
          </a:xfrm>
          <a:prstGeom prst="chevron">
            <a:avLst>
              <a:gd name="adj" fmla="val 49991"/>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1 (SA1)</a:t>
            </a:r>
          </a:p>
        </p:txBody>
      </p:sp>
      <p:sp>
        <p:nvSpPr>
          <p:cNvPr id="68" name="Chevron 73"/>
          <p:cNvSpPr>
            <a:spLocks noChangeArrowheads="1"/>
          </p:cNvSpPr>
          <p:nvPr/>
        </p:nvSpPr>
        <p:spPr bwMode="auto">
          <a:xfrm>
            <a:off x="838263" y="1662327"/>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69" name="Chevron 60"/>
          <p:cNvSpPr>
            <a:spLocks noChangeArrowheads="1"/>
          </p:cNvSpPr>
          <p:nvPr/>
        </p:nvSpPr>
        <p:spPr bwMode="auto">
          <a:xfrm>
            <a:off x="5546789" y="3256177"/>
            <a:ext cx="3071812" cy="207963"/>
          </a:xfrm>
          <a:prstGeom prst="chevron">
            <a:avLst>
              <a:gd name="adj" fmla="val 49989"/>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       Stage 3 (CT &amp; SA)</a:t>
            </a:r>
          </a:p>
        </p:txBody>
      </p:sp>
      <p:sp>
        <p:nvSpPr>
          <p:cNvPr id="70" name="Chevron 73"/>
          <p:cNvSpPr>
            <a:spLocks noChangeArrowheads="1"/>
          </p:cNvSpPr>
          <p:nvPr/>
        </p:nvSpPr>
        <p:spPr bwMode="auto">
          <a:xfrm>
            <a:off x="5529326" y="3254590"/>
            <a:ext cx="611188" cy="209550"/>
          </a:xfrm>
          <a:prstGeom prst="chevron">
            <a:avLst>
              <a:gd name="adj" fmla="val 50227"/>
            </a:avLst>
          </a:prstGeom>
          <a:gradFill rotWithShape="1">
            <a:gsLst>
              <a:gs pos="0">
                <a:srgbClr val="00B0F0"/>
              </a:gs>
              <a:gs pos="50000">
                <a:srgbClr val="00B0F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1" name="Chevron 60"/>
          <p:cNvSpPr>
            <a:spLocks noChangeArrowheads="1"/>
          </p:cNvSpPr>
          <p:nvPr/>
        </p:nvSpPr>
        <p:spPr bwMode="auto">
          <a:xfrm>
            <a:off x="4680014" y="3487952"/>
            <a:ext cx="4525962" cy="207963"/>
          </a:xfrm>
          <a:prstGeom prst="chevron">
            <a:avLst>
              <a:gd name="adj" fmla="val 49975"/>
            </a:avLst>
          </a:prstGeom>
          <a:solidFill>
            <a:srgbClr val="00B05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ASN.1 &amp; Open APIs</a:t>
            </a:r>
          </a:p>
        </p:txBody>
      </p:sp>
      <p:sp>
        <p:nvSpPr>
          <p:cNvPr id="72" name="Chevron 73"/>
          <p:cNvSpPr>
            <a:spLocks noChangeArrowheads="1"/>
          </p:cNvSpPr>
          <p:nvPr/>
        </p:nvSpPr>
        <p:spPr bwMode="auto">
          <a:xfrm>
            <a:off x="4662551" y="3486365"/>
            <a:ext cx="611188" cy="209550"/>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3" name="Chevron 60"/>
          <p:cNvSpPr>
            <a:spLocks noChangeArrowheads="1"/>
          </p:cNvSpPr>
          <p:nvPr/>
        </p:nvSpPr>
        <p:spPr bwMode="auto">
          <a:xfrm>
            <a:off x="5746814" y="3721315"/>
            <a:ext cx="4014787" cy="207962"/>
          </a:xfrm>
          <a:prstGeom prst="chevron">
            <a:avLst>
              <a:gd name="adj" fmla="val 49962"/>
            </a:avLst>
          </a:prstGeom>
          <a:solidFill>
            <a:srgbClr val="FFC00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RAN4 performance</a:t>
            </a:r>
          </a:p>
        </p:txBody>
      </p:sp>
      <p:sp>
        <p:nvSpPr>
          <p:cNvPr id="74" name="Chevron 73"/>
          <p:cNvSpPr>
            <a:spLocks noChangeArrowheads="1"/>
          </p:cNvSpPr>
          <p:nvPr/>
        </p:nvSpPr>
        <p:spPr bwMode="auto">
          <a:xfrm>
            <a:off x="5729351" y="3721315"/>
            <a:ext cx="611188" cy="207962"/>
          </a:xfrm>
          <a:prstGeom prst="chevron">
            <a:avLst>
              <a:gd name="adj" fmla="val 50227"/>
            </a:avLst>
          </a:prstGeom>
          <a:gradFill rotWithShape="1">
            <a:gsLst>
              <a:gs pos="0">
                <a:srgbClr val="FFC000"/>
              </a:gs>
              <a:gs pos="50000">
                <a:srgbClr val="FFC00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endParaRPr lang="fr-FR" altLang="en-US" sz="1000" b="1">
              <a:solidFill>
                <a:prstClr val="black"/>
              </a:solidFill>
              <a:latin typeface="Arial" panose="020B0604020202020204" pitchFamily="34" charset="0"/>
            </a:endParaRPr>
          </a:p>
        </p:txBody>
      </p:sp>
      <p:sp>
        <p:nvSpPr>
          <p:cNvPr id="75" name="Rectangle 12"/>
          <p:cNvSpPr>
            <a:spLocks noChangeArrowheads="1"/>
          </p:cNvSpPr>
          <p:nvPr/>
        </p:nvSpPr>
        <p:spPr bwMode="auto">
          <a:xfrm>
            <a:off x="2703576" y="947952"/>
            <a:ext cx="869950"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altLang="en-US" sz="1800" b="1">
                <a:solidFill>
                  <a:srgbClr val="000000"/>
                </a:solidFill>
                <a:latin typeface="Arial" panose="020B0604020202020204" pitchFamily="34" charset="0"/>
              </a:rPr>
              <a:t>Now</a:t>
            </a:r>
          </a:p>
        </p:txBody>
      </p:sp>
      <p:cxnSp>
        <p:nvCxnSpPr>
          <p:cNvPr id="76" name="Straight Connector 114"/>
          <p:cNvCxnSpPr>
            <a:cxnSpLocks noChangeShapeType="1"/>
          </p:cNvCxnSpPr>
          <p:nvPr/>
        </p:nvCxnSpPr>
        <p:spPr bwMode="auto">
          <a:xfrm>
            <a:off x="3149664" y="1262277"/>
            <a:ext cx="0" cy="4476750"/>
          </a:xfrm>
          <a:prstGeom prst="line">
            <a:avLst/>
          </a:prstGeom>
          <a:noFill/>
          <a:ln w="28575" algn="ctr">
            <a:solidFill>
              <a:srgbClr val="FF0000"/>
            </a:solidFill>
            <a:round/>
            <a:headEnd/>
            <a:tailEnd/>
          </a:ln>
          <a:extLst>
            <a:ext uri="{909E8E84-426E-40DD-AFC4-6F175D3DCCD1}">
              <a14:hiddenFill xmlns:a14="http://schemas.microsoft.com/office/drawing/2010/main">
                <a:noFill/>
              </a14:hiddenFill>
            </a:ext>
          </a:extLst>
        </p:spPr>
      </p:cxnSp>
      <p:sp>
        <p:nvSpPr>
          <p:cNvPr id="77" name="Chevron 73"/>
          <p:cNvSpPr>
            <a:spLocks noChangeArrowheads="1"/>
          </p:cNvSpPr>
          <p:nvPr/>
        </p:nvSpPr>
        <p:spPr bwMode="auto">
          <a:xfrm>
            <a:off x="2844864" y="2535452"/>
            <a:ext cx="611187" cy="230188"/>
          </a:xfrm>
          <a:prstGeom prst="chevron">
            <a:avLst>
              <a:gd name="adj" fmla="val 50227"/>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fr-FR" altLang="en-US" sz="1000" b="1">
                <a:solidFill>
                  <a:srgbClr val="000000"/>
                </a:solidFill>
                <a:latin typeface="Arial" panose="020B0604020202020204" pitchFamily="34" charset="0"/>
              </a:rPr>
              <a:t>Prio</a:t>
            </a:r>
          </a:p>
        </p:txBody>
      </p:sp>
      <p:sp>
        <p:nvSpPr>
          <p:cNvPr id="78" name="Star: 5 Points 75"/>
          <p:cNvSpPr/>
          <p:nvPr/>
        </p:nvSpPr>
        <p:spPr bwMode="auto">
          <a:xfrm>
            <a:off x="2898839" y="2437027"/>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79" name="Star: 5 Points 78"/>
          <p:cNvSpPr/>
          <p:nvPr/>
        </p:nvSpPr>
        <p:spPr bwMode="auto">
          <a:xfrm>
            <a:off x="2902014" y="1524215"/>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0" name="Star: 5 Points 80"/>
          <p:cNvSpPr/>
          <p:nvPr/>
        </p:nvSpPr>
        <p:spPr bwMode="auto">
          <a:xfrm>
            <a:off x="2879789" y="1868702"/>
            <a:ext cx="457200" cy="393700"/>
          </a:xfrm>
          <a:prstGeom prst="star5">
            <a:avLst/>
          </a:prstGeom>
          <a:noFill/>
          <a:ln w="9525" cap="flat" cmpd="sng" algn="ctr">
            <a:solidFill>
              <a:schemeClr val="tx1"/>
            </a:solidFill>
            <a:prstDash val="solid"/>
            <a:round/>
            <a:headEnd type="none" w="med" len="med"/>
            <a:tailEnd type="none" w="med" len="med"/>
          </a:ln>
          <a:effectLst/>
        </p:spPr>
        <p:txBody>
          <a:bodyPr/>
          <a:lstStyle/>
          <a:p>
            <a:pPr>
              <a:defRPr/>
            </a:pPr>
            <a:endParaRPr lang="en-GB" dirty="0">
              <a:solidFill>
                <a:prstClr val="black"/>
              </a:solidFill>
              <a:latin typeface="Arial" charset="0"/>
            </a:endParaRPr>
          </a:p>
        </p:txBody>
      </p:sp>
      <p:sp>
        <p:nvSpPr>
          <p:cNvPr id="81" name="Chevron 60"/>
          <p:cNvSpPr>
            <a:spLocks noChangeArrowheads="1"/>
          </p:cNvSpPr>
          <p:nvPr/>
        </p:nvSpPr>
        <p:spPr bwMode="auto">
          <a:xfrm>
            <a:off x="3840226" y="4162640"/>
            <a:ext cx="2733675" cy="207962"/>
          </a:xfrm>
          <a:prstGeom prst="chevron">
            <a:avLst>
              <a:gd name="adj" fmla="val 4994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Stage 1 (SA5 OAM)</a:t>
            </a:r>
          </a:p>
        </p:txBody>
      </p:sp>
      <p:sp>
        <p:nvSpPr>
          <p:cNvPr id="82" name="Chevron 60"/>
          <p:cNvSpPr>
            <a:spLocks noChangeArrowheads="1"/>
          </p:cNvSpPr>
          <p:nvPr/>
        </p:nvSpPr>
        <p:spPr bwMode="auto">
          <a:xfrm>
            <a:off x="4194239" y="4396002"/>
            <a:ext cx="3778249" cy="336550"/>
          </a:xfrm>
          <a:prstGeom prst="chevron">
            <a:avLst>
              <a:gd name="adj" fmla="val 49986"/>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kern="0" dirty="0"/>
              <a:t>Stage 2 Functional and stage 3 work (OAM/CN related),</a:t>
            </a:r>
          </a:p>
          <a:p>
            <a:pPr algn="ctr"/>
            <a:r>
              <a:rPr lang="en-US" altLang="en-US" sz="900" b="1" kern="0" dirty="0"/>
              <a:t> provide inputs to CT</a:t>
            </a:r>
            <a:endParaRPr lang="fr-FR" altLang="en-US" sz="900" b="1" dirty="0"/>
          </a:p>
        </p:txBody>
      </p:sp>
      <p:sp>
        <p:nvSpPr>
          <p:cNvPr id="83" name="Chevron 60"/>
          <p:cNvSpPr>
            <a:spLocks noChangeArrowheads="1"/>
          </p:cNvSpPr>
          <p:nvPr/>
        </p:nvSpPr>
        <p:spPr bwMode="auto">
          <a:xfrm>
            <a:off x="4194240" y="4762113"/>
            <a:ext cx="4432600" cy="207963"/>
          </a:xfrm>
          <a:prstGeom prst="chevron">
            <a:avLst>
              <a:gd name="adj" fmla="val 49965"/>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en-US" altLang="en-US" sz="900" b="1" dirty="0">
                <a:solidFill>
                  <a:srgbClr val="000000"/>
                </a:solidFill>
              </a:rPr>
              <a:t>Stage 2 Functional and stage 3 </a:t>
            </a:r>
            <a:r>
              <a:rPr lang="en-US" altLang="en-US" sz="900" b="1" kern="0" dirty="0"/>
              <a:t>work</a:t>
            </a:r>
            <a:r>
              <a:rPr lang="en-US" altLang="en-US" sz="900" b="1" dirty="0">
                <a:solidFill>
                  <a:srgbClr val="000000"/>
                </a:solidFill>
              </a:rPr>
              <a:t> (RAN related)</a:t>
            </a:r>
          </a:p>
          <a:p>
            <a:pPr algn="ctr"/>
            <a:endParaRPr lang="fr-FR" altLang="en-US" sz="900" b="1" dirty="0">
              <a:solidFill>
                <a:srgbClr val="000000"/>
              </a:solidFill>
              <a:cs typeface="Arial" panose="020B0604020202020204" pitchFamily="34" charset="0"/>
            </a:endParaRPr>
          </a:p>
          <a:p>
            <a:pPr algn="ctr"/>
            <a:endParaRPr lang="fr-FR" altLang="en-US" sz="900" b="1" dirty="0">
              <a:solidFill>
                <a:srgbClr val="000000"/>
              </a:solidFill>
              <a:cs typeface="Arial" panose="020B0604020202020204" pitchFamily="34" charset="0"/>
            </a:endParaRPr>
          </a:p>
        </p:txBody>
      </p:sp>
      <p:sp>
        <p:nvSpPr>
          <p:cNvPr id="84" name="Chevron 60"/>
          <p:cNvSpPr>
            <a:spLocks noChangeArrowheads="1"/>
          </p:cNvSpPr>
          <p:nvPr/>
        </p:nvSpPr>
        <p:spPr bwMode="auto">
          <a:xfrm>
            <a:off x="3824351" y="3943565"/>
            <a:ext cx="2089150" cy="207962"/>
          </a:xfrm>
          <a:prstGeom prst="chevron">
            <a:avLst>
              <a:gd name="adj" fmla="val 49950"/>
            </a:avLst>
          </a:prstGeom>
          <a:solidFill>
            <a:srgbClr val="00B0F0"/>
          </a:solidFill>
          <a:ln>
            <a:noFill/>
          </a:ln>
          <a:extLst>
            <a:ext uri="{91240B29-F687-4F45-9708-019B960494DF}">
              <a14:hiddenLine xmlns:a14="http://schemas.microsoft.com/office/drawing/2010/main" w="9525" algn="ctr">
                <a:solidFill>
                  <a:srgbClr val="000000"/>
                </a:solidFill>
                <a:round/>
                <a:headEnd/>
                <a:tailEnd/>
              </a14:hiddenLine>
            </a:ext>
          </a:extLst>
        </p:spPr>
        <p:txBody>
          <a:bodyPr lIns="0" rIns="0"/>
          <a:lstStyle/>
          <a:p>
            <a:pPr algn="ctr"/>
            <a:r>
              <a:rPr lang="fr-FR" altLang="en-US" sz="900" b="1">
                <a:solidFill>
                  <a:srgbClr val="000000"/>
                </a:solidFill>
                <a:cs typeface="Arial" panose="020B0604020202020204" pitchFamily="34" charset="0"/>
              </a:rPr>
              <a:t>Studies (SA5 OAM)</a:t>
            </a:r>
          </a:p>
        </p:txBody>
      </p:sp>
      <p:sp>
        <p:nvSpPr>
          <p:cNvPr id="86" name="文本框 2"/>
          <p:cNvSpPr txBox="1">
            <a:spLocks noChangeArrowheads="1"/>
          </p:cNvSpPr>
          <p:nvPr/>
        </p:nvSpPr>
        <p:spPr bwMode="auto">
          <a:xfrm>
            <a:off x="1152589" y="4615077"/>
            <a:ext cx="2260747" cy="292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rgbClr val="0000FF"/>
                </a:solidFill>
              </a:rPr>
              <a:t>SA5 OAM Rel-18 Timeline </a:t>
            </a:r>
            <a:endParaRPr lang="zh-CN" altLang="en-US" b="1" dirty="0">
              <a:solidFill>
                <a:srgbClr val="0000FF"/>
              </a:solidFill>
            </a:endParaRPr>
          </a:p>
        </p:txBody>
      </p:sp>
      <p:sp>
        <p:nvSpPr>
          <p:cNvPr id="88" name="矩形 1"/>
          <p:cNvSpPr>
            <a:spLocks noChangeArrowheads="1"/>
          </p:cNvSpPr>
          <p:nvPr/>
        </p:nvSpPr>
        <p:spPr bwMode="auto">
          <a:xfrm>
            <a:off x="943039" y="5085322"/>
            <a:ext cx="8655050" cy="571156"/>
          </a:xfrm>
          <a:prstGeom prst="rect">
            <a:avLst/>
          </a:prstGeom>
          <a:noFill/>
          <a:ln w="9525" algn="ctr">
            <a:solidFill>
              <a:srgbClr val="00B050"/>
            </a:solidFill>
            <a:round/>
            <a:headEnd/>
            <a:tailEnd/>
          </a:ln>
          <a:extLst>
            <a:ext uri="{909E8E84-426E-40DD-AFC4-6F175D3DCCD1}">
              <a14:hiddenFill xmlns:a14="http://schemas.microsoft.com/office/drawing/2010/main">
                <a:solidFill>
                  <a:srgbClr val="FFFFFF"/>
                </a:solidFill>
              </a14:hiddenFill>
            </a:ext>
          </a:extLst>
        </p:spPr>
        <p:txBody>
          <a:bodyPr/>
          <a:lstStyle/>
          <a:p>
            <a:endParaRPr lang="zh-CN" altLang="en-US"/>
          </a:p>
        </p:txBody>
      </p:sp>
      <p:sp>
        <p:nvSpPr>
          <p:cNvPr id="89" name="文本框 2"/>
          <p:cNvSpPr txBox="1">
            <a:spLocks noChangeArrowheads="1"/>
          </p:cNvSpPr>
          <p:nvPr/>
        </p:nvSpPr>
        <p:spPr bwMode="auto">
          <a:xfrm>
            <a:off x="1147590" y="5216740"/>
            <a:ext cx="2260747" cy="292388"/>
          </a:xfrm>
          <a:prstGeom prst="rect">
            <a:avLst/>
          </a:prstGeom>
          <a:noFill/>
          <a:ln w="9525">
            <a:noFill/>
            <a:miter lim="800000"/>
            <a:headEnd/>
            <a:tailEnd/>
          </a:ln>
          <a:extLst>
            <a:ext uri="{909E8E84-426E-40DD-AFC4-6F175D3DCCD1}">
              <a14:hiddenFill xmlns:a14="http://schemas.microsoft.com/office/drawing/2010/main">
                <a:solidFill>
                  <a:srgbClr val="FFFFFF"/>
                </a:solidFill>
              </a14:hiddenFill>
            </a:ext>
          </a:extLst>
        </p:spPr>
        <p:txBody>
          <a:bodyPr wrap="none">
            <a:spAutoFit/>
          </a:bodyPr>
          <a:lstStyle/>
          <a:p>
            <a:r>
              <a:rPr lang="en-US" altLang="zh-CN" b="1" dirty="0">
                <a:solidFill>
                  <a:srgbClr val="00B050"/>
                </a:solidFill>
              </a:rPr>
              <a:t>SA5 OAM Rel-19 Timeline </a:t>
            </a:r>
            <a:endParaRPr lang="zh-CN" altLang="en-US" b="1" dirty="0">
              <a:solidFill>
                <a:srgbClr val="00B050"/>
              </a:solidFill>
            </a:endParaRPr>
          </a:p>
        </p:txBody>
      </p:sp>
      <p:sp>
        <p:nvSpPr>
          <p:cNvPr id="90" name="Chevron 73"/>
          <p:cNvSpPr>
            <a:spLocks noChangeArrowheads="1"/>
          </p:cNvSpPr>
          <p:nvPr/>
        </p:nvSpPr>
        <p:spPr bwMode="auto">
          <a:xfrm>
            <a:off x="7258113" y="5114658"/>
            <a:ext cx="1360487" cy="23993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900" b="1" dirty="0">
                <a:solidFill>
                  <a:srgbClr val="000000"/>
                </a:solidFill>
              </a:rPr>
              <a:t>Rel-19 planning</a:t>
            </a:r>
          </a:p>
          <a:p>
            <a:pPr algn="ctr">
              <a:spcBef>
                <a:spcPct val="0"/>
              </a:spcBef>
              <a:buFontTx/>
              <a:buNone/>
              <a:defRPr/>
            </a:pPr>
            <a:endParaRPr lang="fr-FR" altLang="en-US" sz="1000" b="1" dirty="0">
              <a:solidFill>
                <a:prstClr val="black"/>
              </a:solidFill>
              <a:latin typeface="Arial" panose="020B0604020202020204" pitchFamily="34" charset="0"/>
            </a:endParaRPr>
          </a:p>
        </p:txBody>
      </p:sp>
      <p:sp>
        <p:nvSpPr>
          <p:cNvPr id="91" name="Chevron 73"/>
          <p:cNvSpPr>
            <a:spLocks noChangeArrowheads="1"/>
          </p:cNvSpPr>
          <p:nvPr/>
        </p:nvSpPr>
        <p:spPr bwMode="auto">
          <a:xfrm>
            <a:off x="7914116" y="5378708"/>
            <a:ext cx="1365250" cy="249067"/>
          </a:xfrm>
          <a:prstGeom prst="chevron">
            <a:avLst>
              <a:gd name="adj" fmla="val 50227"/>
            </a:avLst>
          </a:prstGeom>
          <a:gradFill rotWithShape="1">
            <a:gsLst>
              <a:gs pos="0">
                <a:srgbClr val="00B050"/>
              </a:gs>
              <a:gs pos="50000">
                <a:srgbClr val="00B050"/>
              </a:gs>
              <a:gs pos="100000">
                <a:schemeClr val="bg1"/>
              </a:gs>
            </a:gsLst>
            <a:lin ang="10800000" scaled="1"/>
          </a:gradFill>
          <a:ln>
            <a:noFill/>
          </a:ln>
        </p:spPr>
        <p:txBody>
          <a:bodyPr lIns="0" rIns="0"/>
          <a:lstStyle>
            <a:lvl1pPr>
              <a:spcBef>
                <a:spcPct val="20000"/>
              </a:spcBef>
              <a:buBlip>
                <a:blip r:embed="rId2"/>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None/>
              <a:defRPr/>
            </a:pPr>
            <a:r>
              <a:rPr lang="fr-FR" altLang="en-US" sz="1000" b="1" dirty="0">
                <a:solidFill>
                  <a:srgbClr val="000000"/>
                </a:solidFill>
              </a:rPr>
              <a:t>Start of Rel-19</a:t>
            </a:r>
            <a:endParaRPr lang="fr-FR" altLang="en-US" sz="1000" b="1" dirty="0">
              <a:solidFill>
                <a:prstClr val="black"/>
              </a:solidFill>
              <a:latin typeface="Arial" panose="020B0604020202020204" pitchFamily="34" charset="0"/>
            </a:endParaRPr>
          </a:p>
        </p:txBody>
      </p:sp>
    </p:spTree>
    <p:extLst>
      <p:ext uri="{BB962C8B-B14F-4D97-AF65-F5344CB8AC3E}">
        <p14:creationId xmlns:p14="http://schemas.microsoft.com/office/powerpoint/2010/main" val="1463479246"/>
      </p:ext>
    </p:extLst>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2800" kern="0" dirty="0"/>
              <a:t>OAM General Topics (Rel-18 prioritization and Work Package)</a:t>
            </a:r>
            <a:endParaRPr lang="sv-SE" sz="2800" kern="0" dirty="0"/>
          </a:p>
        </p:txBody>
      </p:sp>
      <p:sp>
        <p:nvSpPr>
          <p:cNvPr id="8" name="矩形 7"/>
          <p:cNvSpPr/>
          <p:nvPr/>
        </p:nvSpPr>
        <p:spPr>
          <a:xfrm>
            <a:off x="335395" y="664718"/>
            <a:ext cx="10607040" cy="4798237"/>
          </a:xfrm>
          <a:prstGeom prst="rect">
            <a:avLst/>
          </a:prstGeom>
          <a:solidFill>
            <a:schemeClr val="bg1"/>
          </a:solidFill>
        </p:spPr>
        <p:txBody>
          <a:bodyPr wrap="square">
            <a:spAutoFit/>
          </a:bodyPr>
          <a:lstStyle/>
          <a:p>
            <a:pPr defTabSz="1219170" eaLnBrk="1" fontAlgn="auto" hangingPunct="1">
              <a:spcBef>
                <a:spcPts val="0"/>
              </a:spcBef>
              <a:spcAft>
                <a:spcPts val="0"/>
              </a:spcAft>
              <a:defRPr/>
            </a:pPr>
            <a:r>
              <a:rPr lang="en-US" altLang="zh-CN" sz="1200" b="1" dirty="0">
                <a:solidFill>
                  <a:srgbClr val="0000FF"/>
                </a:solidFill>
                <a:latin typeface="+mn-lt"/>
                <a:cs typeface="Arial" charset="0"/>
              </a:rPr>
              <a:t>Info about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a:t>
            </a:r>
          </a:p>
          <a:p>
            <a:pPr marL="1217598" lvl="1" indent="-609585" defTabSz="1219170">
              <a:spcBef>
                <a:spcPct val="20000"/>
              </a:spcBef>
              <a:buBlip>
                <a:blip r:embed="rId2"/>
              </a:buBlip>
              <a:defRPr/>
            </a:pPr>
            <a:r>
              <a:rPr lang="en-US" altLang="zh-CN" sz="1100" dirty="0">
                <a:solidFill>
                  <a:prstClr val="black"/>
                </a:solidFill>
                <a:latin typeface="+mn-lt"/>
              </a:rPr>
              <a:t>We need to start the Rel-18 work at SA5#142e – all SA-approved Rel-18 WI/SIs should be on the agenda.</a:t>
            </a:r>
          </a:p>
          <a:p>
            <a:pPr marL="1217598" lvl="1" indent="-609585" defTabSz="1219170">
              <a:spcBef>
                <a:spcPct val="20000"/>
              </a:spcBef>
              <a:buBlip>
                <a:blip r:embed="rId2"/>
              </a:buBlip>
              <a:defRPr/>
            </a:pPr>
            <a:r>
              <a:rPr lang="en-US" altLang="zh-CN" sz="1100" dirty="0">
                <a:solidFill>
                  <a:prstClr val="black"/>
                </a:solidFill>
                <a:latin typeface="+mn-lt"/>
              </a:rPr>
              <a:t>Definition of the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proposed by the work item rapporteurs as input contributions to SA5#142e and agreed there, which means that the </a:t>
            </a:r>
            <a:r>
              <a:rPr lang="en-US" altLang="zh-CN" sz="1100" dirty="0" err="1">
                <a:solidFill>
                  <a:prstClr val="black"/>
                </a:solidFill>
                <a:latin typeface="+mn-lt"/>
              </a:rPr>
              <a:t>WoPs</a:t>
            </a:r>
            <a:r>
              <a:rPr lang="en-US" altLang="zh-CN" sz="1100" dirty="0">
                <a:solidFill>
                  <a:prstClr val="black"/>
                </a:solidFill>
                <a:latin typeface="+mn-lt"/>
              </a:rPr>
              <a:t> can and should then be used as basis for selection of subsets of the </a:t>
            </a:r>
            <a:r>
              <a:rPr lang="en-US" altLang="zh-CN" sz="1100" dirty="0" err="1">
                <a:solidFill>
                  <a:prstClr val="black"/>
                </a:solidFill>
                <a:latin typeface="+mn-lt"/>
              </a:rPr>
              <a:t>WoPs</a:t>
            </a:r>
            <a:r>
              <a:rPr lang="en-US" altLang="zh-CN" sz="1100" dirty="0">
                <a:solidFill>
                  <a:prstClr val="black"/>
                </a:solidFill>
                <a:latin typeface="+mn-lt"/>
              </a:rPr>
              <a:t> on the agenda for SA5#143e.</a:t>
            </a:r>
          </a:p>
          <a:p>
            <a:pPr marL="1217598" lvl="1" indent="-609585" defTabSz="1219170">
              <a:spcBef>
                <a:spcPct val="20000"/>
              </a:spcBef>
              <a:buBlip>
                <a:blip r:embed="rId2"/>
              </a:buBlip>
              <a:defRPr/>
            </a:pPr>
            <a:r>
              <a:rPr lang="en-US" altLang="zh-CN" sz="1100" dirty="0">
                <a:solidFill>
                  <a:prstClr val="black"/>
                </a:solidFill>
                <a:latin typeface="+mn-lt"/>
              </a:rPr>
              <a:t>Therefore we need some other less formal way of reducing the agenda for SA5#142e, if we want that – like a leaders recommendation of what to focus on, e.g. initial skeleton proposals and/or DPs. Maybe this will come natural anyway for a first Rel-18 meeting, so we did not decide on any such leaders recommendation yet (but I still ask everyone to consider that, to avoid a huge overload of Rel-18 contributions at the same time as we need to finish the Rel-17 work items with approved exceptions as well as the earlier Rel-17 studies that continue into Rel-18).</a:t>
            </a:r>
          </a:p>
          <a:p>
            <a:pPr marL="1217598" lvl="1" indent="-609585" defTabSz="1219170">
              <a:spcBef>
                <a:spcPct val="20000"/>
              </a:spcBef>
              <a:buBlip>
                <a:blip r:embed="rId2"/>
              </a:buBlip>
              <a:defRPr/>
            </a:pPr>
            <a:r>
              <a:rPr lang="en-US" altLang="zh-CN" sz="1100" dirty="0">
                <a:solidFill>
                  <a:prstClr val="black"/>
                </a:solidFill>
                <a:latin typeface="+mn-lt"/>
              </a:rPr>
              <a:t>The </a:t>
            </a:r>
            <a:r>
              <a:rPr lang="en-US" altLang="zh-CN" sz="1100" dirty="0" err="1">
                <a:solidFill>
                  <a:prstClr val="black"/>
                </a:solidFill>
                <a:latin typeface="+mn-lt"/>
              </a:rPr>
              <a:t>WoPs</a:t>
            </a:r>
            <a:r>
              <a:rPr lang="en-US" altLang="zh-CN" sz="1100" dirty="0">
                <a:solidFill>
                  <a:prstClr val="black"/>
                </a:solidFill>
                <a:latin typeface="+mn-lt"/>
              </a:rPr>
              <a:t> shall in no way modify the content or meaning of the objectives in the approved WID/SIDs – they are only allowed to identify clearly defined subsets of the objectives, typically one </a:t>
            </a:r>
            <a:r>
              <a:rPr lang="en-US" altLang="zh-CN" sz="1100" dirty="0" err="1">
                <a:solidFill>
                  <a:prstClr val="black"/>
                </a:solidFill>
                <a:latin typeface="+mn-lt"/>
              </a:rPr>
              <a:t>WoP</a:t>
            </a:r>
            <a:r>
              <a:rPr lang="en-US" altLang="zh-CN" sz="1100" dirty="0">
                <a:solidFill>
                  <a:prstClr val="black"/>
                </a:solidFill>
                <a:latin typeface="+mn-lt"/>
              </a:rPr>
              <a:t> per “main bullet” in the WID/SID Objectives, or in some cases subsets of a bullet if it’s clearly separable.</a:t>
            </a:r>
          </a:p>
          <a:p>
            <a:pPr marL="1217598" lvl="1" indent="-609585" defTabSz="1219170">
              <a:spcBef>
                <a:spcPct val="20000"/>
              </a:spcBef>
              <a:buBlip>
                <a:blip r:embed="rId2"/>
              </a:buBlip>
              <a:defRPr/>
            </a:pPr>
            <a:r>
              <a:rPr lang="en-US" altLang="zh-CN" sz="1100" dirty="0">
                <a:solidFill>
                  <a:prstClr val="black"/>
                </a:solidFill>
                <a:latin typeface="+mn-lt"/>
              </a:rPr>
              <a:t>The SA5#142e-agreed complete set of </a:t>
            </a:r>
            <a:r>
              <a:rPr lang="en-US" altLang="zh-CN" sz="1100" dirty="0" err="1">
                <a:solidFill>
                  <a:prstClr val="black"/>
                </a:solidFill>
                <a:latin typeface="+mn-lt"/>
              </a:rPr>
              <a:t>WoPs</a:t>
            </a:r>
            <a:r>
              <a:rPr lang="en-US" altLang="zh-CN" sz="1100" dirty="0">
                <a:solidFill>
                  <a:prstClr val="black"/>
                </a:solidFill>
                <a:latin typeface="+mn-lt"/>
              </a:rPr>
              <a:t> for each Rel-18 WID/SID should be documented as an “SA5-local WID/SID update with </a:t>
            </a:r>
            <a:r>
              <a:rPr lang="en-US" altLang="zh-CN" sz="1100" dirty="0" err="1">
                <a:solidFill>
                  <a:prstClr val="black"/>
                </a:solidFill>
                <a:latin typeface="+mn-lt"/>
              </a:rPr>
              <a:t>WoPs</a:t>
            </a:r>
            <a:r>
              <a:rPr lang="en-US" altLang="zh-CN" sz="1100" dirty="0">
                <a:solidFill>
                  <a:prstClr val="black"/>
                </a:solidFill>
                <a:latin typeface="+mn-lt"/>
              </a:rPr>
              <a:t>” (no need to send them to SA for approval).</a:t>
            </a:r>
          </a:p>
          <a:p>
            <a:pPr marL="1217598" lvl="1" indent="-609585" defTabSz="1219170">
              <a:spcBef>
                <a:spcPct val="20000"/>
              </a:spcBef>
              <a:buBlip>
                <a:blip r:embed="rId2"/>
              </a:buBlip>
              <a:defRPr/>
            </a:pPr>
            <a:r>
              <a:rPr lang="en-US" altLang="zh-CN" sz="1100" dirty="0">
                <a:solidFill>
                  <a:prstClr val="black"/>
                </a:solidFill>
                <a:latin typeface="+mn-lt"/>
              </a:rPr>
              <a:t>Then we ask the rapporteurs to propose a subset of all agreed </a:t>
            </a:r>
            <a:r>
              <a:rPr lang="en-US" altLang="zh-CN" sz="1100" dirty="0" err="1">
                <a:solidFill>
                  <a:prstClr val="black"/>
                </a:solidFill>
                <a:latin typeface="+mn-lt"/>
              </a:rPr>
              <a:t>WoPs</a:t>
            </a:r>
            <a:r>
              <a:rPr lang="en-US" altLang="zh-CN" sz="1100" dirty="0">
                <a:solidFill>
                  <a:prstClr val="black"/>
                </a:solidFill>
                <a:latin typeface="+mn-lt"/>
              </a:rPr>
              <a:t> to be recommended to the leaders to be put on the agenda for next meeting, which means that contributions to the next meeting (143e) are only allowed to address the selected </a:t>
            </a:r>
            <a:r>
              <a:rPr lang="en-US" altLang="zh-CN" sz="1100" dirty="0" err="1">
                <a:solidFill>
                  <a:prstClr val="black"/>
                </a:solidFill>
                <a:latin typeface="+mn-lt"/>
              </a:rPr>
              <a:t>WoPs</a:t>
            </a:r>
            <a:r>
              <a:rPr lang="en-US" altLang="zh-CN" sz="1100" dirty="0">
                <a:solidFill>
                  <a:prstClr val="black"/>
                </a:solidFill>
                <a:latin typeface="+mn-lt"/>
              </a:rPr>
              <a:t>. We don’t spend time on this selection during the meeting, as the agreed </a:t>
            </a:r>
            <a:r>
              <a:rPr lang="en-US" altLang="zh-CN" sz="1100" dirty="0" err="1">
                <a:solidFill>
                  <a:prstClr val="black"/>
                </a:solidFill>
                <a:latin typeface="+mn-lt"/>
              </a:rPr>
              <a:t>WoPs</a:t>
            </a:r>
            <a:r>
              <a:rPr lang="en-US" altLang="zh-CN" sz="1100" dirty="0">
                <a:solidFill>
                  <a:prstClr val="black"/>
                </a:solidFill>
                <a:latin typeface="+mn-lt"/>
              </a:rPr>
              <a:t> are not known until the end of the meeting but also to save time for the </a:t>
            </a:r>
            <a:r>
              <a:rPr lang="en-US" altLang="zh-CN" sz="1100" dirty="0" err="1">
                <a:solidFill>
                  <a:prstClr val="black"/>
                </a:solidFill>
                <a:latin typeface="+mn-lt"/>
              </a:rPr>
              <a:t>tdoc</a:t>
            </a:r>
            <a:r>
              <a:rPr lang="en-US" altLang="zh-CN" sz="1100" dirty="0">
                <a:solidFill>
                  <a:prstClr val="black"/>
                </a:solidFill>
                <a:latin typeface="+mn-lt"/>
              </a:rPr>
              <a:t> discussions and conclusions in the meeting.</a:t>
            </a:r>
          </a:p>
          <a:p>
            <a:pPr marL="1217598" lvl="1" indent="-609585" defTabSz="1219170">
              <a:spcBef>
                <a:spcPct val="20000"/>
              </a:spcBef>
              <a:buBlip>
                <a:blip r:embed="rId2"/>
              </a:buBlip>
              <a:defRPr/>
            </a:pPr>
            <a:r>
              <a:rPr lang="en-US" altLang="zh-CN" sz="1100" dirty="0">
                <a:solidFill>
                  <a:prstClr val="black"/>
                </a:solidFill>
                <a:latin typeface="+mn-lt"/>
              </a:rPr>
              <a:t>We will add the selection of subsets of </a:t>
            </a:r>
            <a:r>
              <a:rPr lang="en-US" altLang="zh-CN" sz="1100" dirty="0" err="1">
                <a:solidFill>
                  <a:prstClr val="black"/>
                </a:solidFill>
                <a:latin typeface="+mn-lt"/>
              </a:rPr>
              <a:t>WoPs</a:t>
            </a:r>
            <a:r>
              <a:rPr lang="en-US" altLang="zh-CN" sz="1100" dirty="0">
                <a:solidFill>
                  <a:prstClr val="black"/>
                </a:solidFill>
                <a:latin typeface="+mn-lt"/>
              </a:rPr>
              <a:t> to the real meeting agenda as “level 4 (or 5)” agenda item (e.g. 6.3.4.1 for </a:t>
            </a:r>
            <a:r>
              <a:rPr lang="en-US" altLang="zh-CN" sz="1100" dirty="0" err="1">
                <a:solidFill>
                  <a:prstClr val="black"/>
                </a:solidFill>
                <a:latin typeface="+mn-lt"/>
              </a:rPr>
              <a:t>WoP</a:t>
            </a:r>
            <a:r>
              <a:rPr lang="en-US" altLang="zh-CN" sz="1100" dirty="0">
                <a:solidFill>
                  <a:prstClr val="black"/>
                </a:solidFill>
                <a:latin typeface="+mn-lt"/>
              </a:rPr>
              <a:t> no. 1 in agenda 6.4.3) so that this has to be used for </a:t>
            </a:r>
            <a:r>
              <a:rPr lang="en-US" altLang="zh-CN" sz="1100" dirty="0" err="1">
                <a:solidFill>
                  <a:prstClr val="black"/>
                </a:solidFill>
                <a:latin typeface="+mn-lt"/>
              </a:rPr>
              <a:t>tdoc</a:t>
            </a:r>
            <a:r>
              <a:rPr lang="en-US" altLang="zh-CN" sz="1100" dirty="0">
                <a:solidFill>
                  <a:prstClr val="black"/>
                </a:solidFill>
                <a:latin typeface="+mn-lt"/>
              </a:rPr>
              <a:t> agenda allocation in 3GU. This is possible in 3GU according to Mirko. The next meeting’s draft agenda shall be sent out for email review asap after the meeting, and then it will be decided by the leaders after any comments have been considered. Thus the </a:t>
            </a:r>
            <a:r>
              <a:rPr lang="en-US" altLang="zh-CN" sz="1100" dirty="0" err="1">
                <a:solidFill>
                  <a:prstClr val="black"/>
                </a:solidFill>
                <a:latin typeface="+mn-lt"/>
              </a:rPr>
              <a:t>WoP</a:t>
            </a:r>
            <a:r>
              <a:rPr lang="en-US" altLang="zh-CN" sz="1100" dirty="0">
                <a:solidFill>
                  <a:prstClr val="black"/>
                </a:solidFill>
                <a:latin typeface="+mn-lt"/>
              </a:rPr>
              <a:t> selection for SA5#143e should be known soon after SA5#142e finished, for everyone to be able to plan and prepare contributions for SA5#143e as early as possible.</a:t>
            </a:r>
          </a:p>
          <a:p>
            <a:pPr marL="1217598" lvl="1" indent="-609585" defTabSz="1219170">
              <a:spcBef>
                <a:spcPct val="20000"/>
              </a:spcBef>
              <a:buBlip>
                <a:blip r:embed="rId2"/>
              </a:buBlip>
              <a:defRPr/>
            </a:pPr>
            <a:r>
              <a:rPr lang="en-US" altLang="zh-CN" sz="1100" dirty="0">
                <a:solidFill>
                  <a:prstClr val="black"/>
                </a:solidFill>
                <a:latin typeface="+mn-lt"/>
              </a:rPr>
              <a:t>This also means that the leaders have “full control” to decide about the </a:t>
            </a:r>
            <a:r>
              <a:rPr lang="en-US" altLang="zh-CN" sz="1100" dirty="0" err="1">
                <a:solidFill>
                  <a:prstClr val="black"/>
                </a:solidFill>
                <a:latin typeface="+mn-lt"/>
              </a:rPr>
              <a:t>WoP</a:t>
            </a:r>
            <a:r>
              <a:rPr lang="en-US" altLang="zh-CN" sz="1100" dirty="0">
                <a:solidFill>
                  <a:prstClr val="black"/>
                </a:solidFill>
                <a:latin typeface="+mn-lt"/>
              </a:rPr>
              <a:t> selection in the agenda for next meeting (like we always have for the agenda), and it is not possible to contribute to any other </a:t>
            </a:r>
            <a:r>
              <a:rPr lang="en-US" altLang="zh-CN" sz="1100" dirty="0" err="1">
                <a:solidFill>
                  <a:prstClr val="black"/>
                </a:solidFill>
                <a:latin typeface="+mn-lt"/>
              </a:rPr>
              <a:t>WoPs</a:t>
            </a:r>
            <a:r>
              <a:rPr lang="en-US" altLang="zh-CN" sz="1100" dirty="0">
                <a:solidFill>
                  <a:prstClr val="black"/>
                </a:solidFill>
                <a:latin typeface="+mn-lt"/>
              </a:rPr>
              <a:t> than the selected ones.</a:t>
            </a:r>
          </a:p>
          <a:p>
            <a:pPr marL="1217598" lvl="1" indent="-609585" defTabSz="1219170">
              <a:spcBef>
                <a:spcPct val="20000"/>
              </a:spcBef>
              <a:buBlip>
                <a:blip r:embed="rId2"/>
              </a:buBlip>
              <a:defRPr/>
            </a:pPr>
            <a:r>
              <a:rPr lang="en-US" altLang="zh-CN" sz="1100" dirty="0">
                <a:solidFill>
                  <a:prstClr val="black"/>
                </a:solidFill>
                <a:latin typeface="+mn-lt"/>
              </a:rPr>
              <a:t>This also has the big advantage that we can follow the “statistics of number of </a:t>
            </a:r>
            <a:r>
              <a:rPr lang="en-US" altLang="zh-CN" sz="1100" dirty="0" err="1">
                <a:solidFill>
                  <a:prstClr val="black"/>
                </a:solidFill>
                <a:latin typeface="+mn-lt"/>
              </a:rPr>
              <a:t>tdocs</a:t>
            </a:r>
            <a:r>
              <a:rPr lang="en-US" altLang="zh-CN" sz="1100" dirty="0">
                <a:solidFill>
                  <a:prstClr val="black"/>
                </a:solidFill>
                <a:latin typeface="+mn-lt"/>
              </a:rPr>
              <a:t> for every </a:t>
            </a:r>
            <a:r>
              <a:rPr lang="en-US" altLang="zh-CN" sz="1100" dirty="0" err="1">
                <a:solidFill>
                  <a:prstClr val="black"/>
                </a:solidFill>
                <a:latin typeface="+mn-lt"/>
              </a:rPr>
              <a:t>WoP</a:t>
            </a:r>
            <a:r>
              <a:rPr lang="en-US" altLang="zh-CN" sz="1100" dirty="0">
                <a:solidFill>
                  <a:prstClr val="black"/>
                </a:solidFill>
                <a:latin typeface="+mn-lt"/>
              </a:rPr>
              <a:t>” at every meeting to see an indication of the progress for each </a:t>
            </a:r>
            <a:r>
              <a:rPr lang="en-US" altLang="zh-CN" sz="1100" dirty="0" err="1">
                <a:solidFill>
                  <a:prstClr val="black"/>
                </a:solidFill>
                <a:latin typeface="+mn-lt"/>
              </a:rPr>
              <a:t>WoP</a:t>
            </a:r>
            <a:r>
              <a:rPr lang="en-US" altLang="zh-CN" sz="1100" dirty="0">
                <a:solidFill>
                  <a:prstClr val="black"/>
                </a:solidFill>
                <a:latin typeface="+mn-lt"/>
              </a:rPr>
              <a:t> and at the end of the release check if all objectives (</a:t>
            </a:r>
            <a:r>
              <a:rPr lang="en-US" altLang="zh-CN" sz="1100" dirty="0" err="1">
                <a:solidFill>
                  <a:prstClr val="black"/>
                </a:solidFill>
                <a:latin typeface="+mn-lt"/>
              </a:rPr>
              <a:t>WoPs</a:t>
            </a:r>
            <a:r>
              <a:rPr lang="en-US" altLang="zh-CN" sz="1100" dirty="0">
                <a:solidFill>
                  <a:prstClr val="black"/>
                </a:solidFill>
                <a:latin typeface="+mn-lt"/>
              </a:rPr>
              <a:t>) have been addressed with some contributions (and how many were agreed).</a:t>
            </a:r>
          </a:p>
          <a:p>
            <a:pPr defTabSz="1219170" eaLnBrk="1" fontAlgn="auto" hangingPunct="1">
              <a:spcBef>
                <a:spcPts val="0"/>
              </a:spcBef>
              <a:spcAft>
                <a:spcPts val="0"/>
              </a:spcAft>
              <a:defRPr/>
            </a:pPr>
            <a:endParaRPr lang="en-US" altLang="zh-CN" sz="1000" dirty="0">
              <a:solidFill>
                <a:prstClr val="black"/>
              </a:solidFill>
              <a:latin typeface="+mn-lt"/>
              <a:cs typeface="Arial" charset="0"/>
            </a:endParaRPr>
          </a:p>
          <a:p>
            <a:pPr defTabSz="1219170" eaLnBrk="1" fontAlgn="auto" hangingPunct="1">
              <a:spcBef>
                <a:spcPts val="0"/>
              </a:spcBef>
              <a:spcAft>
                <a:spcPts val="0"/>
              </a:spcAft>
              <a:defRPr/>
            </a:pPr>
            <a:r>
              <a:rPr lang="en-US" altLang="zh-CN" sz="1200" b="1" dirty="0">
                <a:solidFill>
                  <a:srgbClr val="0000FF"/>
                </a:solidFill>
                <a:latin typeface="+mn-lt"/>
                <a:cs typeface="Arial" charset="0"/>
              </a:rPr>
              <a:t>Latest version of </a:t>
            </a:r>
            <a:r>
              <a:rPr lang="en-US" altLang="zh-CN" sz="1200" b="1" dirty="0" err="1">
                <a:solidFill>
                  <a:srgbClr val="0000FF"/>
                </a:solidFill>
                <a:latin typeface="+mn-lt"/>
                <a:cs typeface="Arial" charset="0"/>
              </a:rPr>
              <a:t>WoP</a:t>
            </a:r>
            <a:r>
              <a:rPr lang="en-US" altLang="zh-CN" sz="1200" b="1" dirty="0">
                <a:solidFill>
                  <a:srgbClr val="0000FF"/>
                </a:solidFill>
                <a:latin typeface="+mn-lt"/>
                <a:cs typeface="Arial" charset="0"/>
              </a:rPr>
              <a:t> is captured in </a:t>
            </a:r>
            <a:r>
              <a:rPr lang="en-US" altLang="zh-CN" sz="1200" b="1" dirty="0" smtClean="0">
                <a:solidFill>
                  <a:srgbClr val="0000FF"/>
                </a:solidFill>
                <a:latin typeface="+mn-lt"/>
                <a:cs typeface="Arial" charset="0"/>
              </a:rPr>
              <a:t>S5-225012 </a:t>
            </a:r>
            <a:r>
              <a:rPr lang="en-US" altLang="zh-CN" sz="1200" b="1" dirty="0">
                <a:solidFill>
                  <a:srgbClr val="0000FF"/>
                </a:solidFill>
                <a:latin typeface="+mn-lt"/>
                <a:cs typeface="Arial" charset="0"/>
              </a:rPr>
              <a:t>Collection of Rel-18 3GPP SA5 OAM </a:t>
            </a:r>
            <a:r>
              <a:rPr lang="en-US" altLang="zh-CN" sz="1200" b="1" dirty="0" err="1">
                <a:solidFill>
                  <a:srgbClr val="0000FF"/>
                </a:solidFill>
                <a:latin typeface="+mn-lt"/>
                <a:cs typeface="Arial" charset="0"/>
              </a:rPr>
              <a:t>WoPs</a:t>
            </a:r>
            <a:endParaRPr lang="zh-CN" altLang="zh-CN" sz="1200" b="1" dirty="0">
              <a:solidFill>
                <a:srgbClr val="0000FF"/>
              </a:solidFill>
              <a:latin typeface="+mn-lt"/>
              <a:cs typeface="Arial" charset="0"/>
            </a:endParaRPr>
          </a:p>
          <a:p>
            <a:pPr lvl="1" defTabSz="1219170">
              <a:defRPr/>
            </a:pPr>
            <a:r>
              <a:rPr lang="en-US" altLang="zh-CN" sz="1000" dirty="0">
                <a:latin typeface="+mn-lt"/>
              </a:rPr>
              <a:t>We ask every rapporteur to provide proposal to update the </a:t>
            </a:r>
            <a:r>
              <a:rPr lang="en-US" altLang="zh-CN" sz="1000" dirty="0" err="1">
                <a:latin typeface="+mn-lt"/>
              </a:rPr>
              <a:t>WoP</a:t>
            </a:r>
            <a:r>
              <a:rPr lang="en-US" altLang="zh-CN" sz="1000" dirty="0">
                <a:latin typeface="+mn-lt"/>
              </a:rPr>
              <a:t> if </a:t>
            </a:r>
            <a:r>
              <a:rPr lang="en-US" altLang="zh-CN" sz="1000" dirty="0" smtClean="0">
                <a:latin typeface="+mn-lt"/>
              </a:rPr>
              <a:t>needed, </a:t>
            </a:r>
            <a:r>
              <a:rPr lang="en-US" altLang="zh-CN" sz="1000" dirty="0" smtClean="0">
                <a:solidFill>
                  <a:srgbClr val="FF0000"/>
                </a:solidFill>
                <a:latin typeface="+mn-lt"/>
              </a:rPr>
              <a:t>the latest version will be updated in S5-226xyz.</a:t>
            </a:r>
            <a:r>
              <a:rPr lang="en-US" altLang="zh-CN" sz="1000" dirty="0" smtClean="0">
                <a:latin typeface="+mn-lt"/>
              </a:rPr>
              <a:t> </a:t>
            </a:r>
            <a:endParaRPr lang="en-US" altLang="zh-CN" sz="1000" dirty="0">
              <a:solidFill>
                <a:prstClr val="black"/>
              </a:solidFill>
              <a:latin typeface="+mn-lt"/>
            </a:endParaRPr>
          </a:p>
        </p:txBody>
      </p:sp>
    </p:spTree>
    <p:extLst>
      <p:ext uri="{BB962C8B-B14F-4D97-AF65-F5344CB8AC3E}">
        <p14:creationId xmlns:p14="http://schemas.microsoft.com/office/powerpoint/2010/main" val="249561596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7680" y="116142"/>
            <a:ext cx="9112251" cy="760744"/>
          </a:xfrm>
        </p:spPr>
        <p:txBody>
          <a:bodyPr/>
          <a:lstStyle/>
          <a:p>
            <a:r>
              <a:rPr lang="sv-SE" dirty="0"/>
              <a:t>Outgoing LSs</a:t>
            </a:r>
          </a:p>
        </p:txBody>
      </p:sp>
      <p:graphicFrame>
        <p:nvGraphicFramePr>
          <p:cNvPr id="5" name="Table Placeholder 4"/>
          <p:cNvGraphicFramePr>
            <a:graphicFrameLocks noGrp="1"/>
          </p:cNvGraphicFramePr>
          <p:nvPr>
            <p:ph type="tbl" idx="1"/>
            <p:extLst>
              <p:ext uri="{D42A27DB-BD31-4B8C-83A1-F6EECF244321}">
                <p14:modId xmlns:p14="http://schemas.microsoft.com/office/powerpoint/2010/main" val="575903573"/>
              </p:ext>
            </p:extLst>
          </p:nvPr>
        </p:nvGraphicFramePr>
        <p:xfrm>
          <a:off x="426491" y="1368213"/>
          <a:ext cx="11310980" cy="2277132"/>
        </p:xfrm>
        <a:graphic>
          <a:graphicData uri="http://schemas.openxmlformats.org/drawingml/2006/table">
            <a:tbl>
              <a:tblPr firstRow="1" bandRow="1">
                <a:tableStyleId>{5C22544A-7EE6-4342-B048-85BDC9FD1C3A}</a:tableStyleId>
              </a:tblPr>
              <a:tblGrid>
                <a:gridCol w="1246861">
                  <a:extLst>
                    <a:ext uri="{9D8B030D-6E8A-4147-A177-3AD203B41FA5}">
                      <a16:colId xmlns:a16="http://schemas.microsoft.com/office/drawing/2014/main" xmlns="" val="570476699"/>
                    </a:ext>
                  </a:extLst>
                </a:gridCol>
                <a:gridCol w="4831181">
                  <a:extLst>
                    <a:ext uri="{9D8B030D-6E8A-4147-A177-3AD203B41FA5}">
                      <a16:colId xmlns:a16="http://schemas.microsoft.com/office/drawing/2014/main" xmlns="" val="2618836924"/>
                    </a:ext>
                  </a:extLst>
                </a:gridCol>
                <a:gridCol w="1837341">
                  <a:extLst>
                    <a:ext uri="{9D8B030D-6E8A-4147-A177-3AD203B41FA5}">
                      <a16:colId xmlns:a16="http://schemas.microsoft.com/office/drawing/2014/main" xmlns="" val="20002"/>
                    </a:ext>
                  </a:extLst>
                </a:gridCol>
                <a:gridCol w="2146137">
                  <a:extLst>
                    <a:ext uri="{9D8B030D-6E8A-4147-A177-3AD203B41FA5}">
                      <a16:colId xmlns:a16="http://schemas.microsoft.com/office/drawing/2014/main" xmlns="" val="3690116950"/>
                    </a:ext>
                  </a:extLst>
                </a:gridCol>
                <a:gridCol w="1249460">
                  <a:extLst>
                    <a:ext uri="{9D8B030D-6E8A-4147-A177-3AD203B41FA5}">
                      <a16:colId xmlns:a16="http://schemas.microsoft.com/office/drawing/2014/main" xmlns="" val="2952368263"/>
                    </a:ext>
                  </a:extLst>
                </a:gridCol>
              </a:tblGrid>
              <a:tr h="429141">
                <a:tc>
                  <a:txBody>
                    <a:bodyPr/>
                    <a:lstStyle/>
                    <a:p>
                      <a:pPr algn="ctr">
                        <a:spcAft>
                          <a:spcPts val="0"/>
                        </a:spcAft>
                      </a:pPr>
                      <a:r>
                        <a:rPr lang="en-US" sz="1100" b="1" dirty="0" err="1">
                          <a:solidFill>
                            <a:srgbClr val="000000"/>
                          </a:solidFill>
                          <a:effectLst/>
                          <a:latin typeface="+mn-lt"/>
                          <a:ea typeface="宋体" panose="02010600030101010101" pitchFamily="2" charset="-122"/>
                        </a:rPr>
                        <a:t>Tdoc</a:t>
                      </a:r>
                      <a:endParaRPr lang="en-US" sz="1100" dirty="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Title</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To</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Cc</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tc>
                  <a:txBody>
                    <a:bodyPr/>
                    <a:lstStyle/>
                    <a:p>
                      <a:pPr algn="ctr">
                        <a:spcAft>
                          <a:spcPts val="0"/>
                        </a:spcAft>
                      </a:pPr>
                      <a:r>
                        <a:rPr lang="en-US" sz="1100" b="1">
                          <a:solidFill>
                            <a:srgbClr val="000000"/>
                          </a:solidFill>
                          <a:effectLst/>
                          <a:latin typeface="+mn-lt"/>
                          <a:ea typeface="宋体" panose="02010600030101010101" pitchFamily="2" charset="-122"/>
                        </a:rPr>
                        <a:t>ReplyTo</a:t>
                      </a:r>
                      <a:endParaRPr lang="en-US" sz="1100">
                        <a:effectLst/>
                        <a:latin typeface="+mn-lt"/>
                        <a:ea typeface="宋体" panose="02010600030101010101" pitchFamily="2" charset="-122"/>
                      </a:endParaRPr>
                    </a:p>
                  </a:txBody>
                  <a:tcPr marL="9525" marR="9525" marT="9525" marB="9525"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92D050"/>
                    </a:solidFill>
                  </a:tcPr>
                </a:tc>
                <a:extLst>
                  <a:ext uri="{0D108BD9-81ED-4DB2-BD59-A6C34878D82A}">
                    <a16:rowId xmlns:a16="http://schemas.microsoft.com/office/drawing/2014/main" xmlns="" val="4283687663"/>
                  </a:ext>
                </a:extLst>
              </a:tr>
              <a:tr h="288300">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S5-225614</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Report Amount for M4, M5, M6 and M7 measurements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fontAlgn="t" latinLnBrk="0" hangingPunct="1"/>
                      <a:r>
                        <a:rPr lang="fr-FR" sz="1100" b="0" i="0" u="none" strike="noStrike" kern="1200" dirty="0">
                          <a:solidFill>
                            <a:srgbClr val="000000"/>
                          </a:solidFill>
                          <a:effectLst/>
                          <a:latin typeface="Arial" panose="020B0604020202020204" pitchFamily="34" charset="0"/>
                          <a:ea typeface="+mn-ea"/>
                          <a:cs typeface="Arial" panose="020B0604020202020204" pitchFamily="34" charset="0"/>
                        </a:rPr>
                        <a:t>RAN3</a:t>
                      </a:r>
                      <a:endParaRPr lang="en-US" sz="1100" b="0" i="0" u="none" strike="noStrike" kern="1200" dirty="0">
                        <a:solidFill>
                          <a:srgbClr val="000000"/>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en-US" altLang="zh-CN" sz="1100" dirty="0">
                          <a:effectLst/>
                          <a:latin typeface="Arial" panose="020B0604020202020204" pitchFamily="34" charset="0"/>
                          <a:ea typeface="+mn-ea"/>
                          <a:cs typeface="Arial" panose="020B0604020202020204" pitchFamily="34" charset="0"/>
                        </a:rPr>
                        <a:t>R3-224084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752387503"/>
                  </a:ext>
                </a:extLst>
              </a:tr>
              <a:tr h="29002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S5-225615</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LS/r on methodology harmonization update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ITU-T SG2</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en-US" altLang="zh-CN" sz="1100" dirty="0">
                          <a:effectLst/>
                          <a:latin typeface="Arial" panose="020B0604020202020204" pitchFamily="34" charset="0"/>
                          <a:ea typeface="+mn-ea"/>
                          <a:cs typeface="Arial" panose="020B0604020202020204" pitchFamily="34" charset="0"/>
                        </a:rPr>
                        <a:t>S5-225030 </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106101739"/>
                  </a:ext>
                </a:extLst>
              </a:tr>
              <a:tr h="29002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S5-225599</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Reply LS on initiation new work item </a:t>
                      </a:r>
                      <a:r>
                        <a:rPr lang="en-US" sz="1100" b="0" i="0" u="none" strike="noStrike" dirty="0" err="1">
                          <a:solidFill>
                            <a:srgbClr val="000000"/>
                          </a:solidFill>
                          <a:effectLst/>
                          <a:latin typeface="Arial" panose="020B0604020202020204" pitchFamily="34" charset="0"/>
                          <a:cs typeface="Arial" panose="020B0604020202020204" pitchFamily="34" charset="0"/>
                        </a:rPr>
                        <a:t>M.fidtom</a:t>
                      </a:r>
                      <a:r>
                        <a:rPr lang="en-US" sz="1100" b="0" i="0" u="none" strike="noStrike" dirty="0">
                          <a:solidFill>
                            <a:srgbClr val="000000"/>
                          </a:solidFill>
                          <a:effectLst/>
                          <a:latin typeface="Arial" panose="020B0604020202020204" pitchFamily="34" charset="0"/>
                          <a:cs typeface="Arial" panose="020B0604020202020204" pitchFamily="34" charset="0"/>
                        </a:rPr>
                        <a:t>: ""Framework of intent driven telecom operation and management""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marR="0" lvl="0" indent="0" algn="l" defTabSz="1219170" rtl="0" eaLnBrk="1" fontAlgn="t" latinLnBrk="0" hangingPunct="1">
                        <a:lnSpc>
                          <a:spcPct val="100000"/>
                        </a:lnSpc>
                        <a:spcBef>
                          <a:spcPts val="0"/>
                        </a:spcBef>
                        <a:spcAft>
                          <a:spcPts val="0"/>
                        </a:spcAft>
                        <a:buClrTx/>
                        <a:buSzTx/>
                        <a:buFontTx/>
                        <a:buNone/>
                        <a:tabLst/>
                        <a:defRPr/>
                      </a:pPr>
                      <a:r>
                        <a:rPr lang="fr-FR" sz="1100" b="0" i="0" u="none" strike="noStrike" dirty="0">
                          <a:solidFill>
                            <a:srgbClr val="000000"/>
                          </a:solidFill>
                          <a:effectLst/>
                          <a:latin typeface="Arial" panose="020B0604020202020204" pitchFamily="34" charset="0"/>
                          <a:cs typeface="Arial" panose="020B0604020202020204" pitchFamily="34" charset="0"/>
                        </a:rPr>
                        <a:t>ITU-T SG2</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en-US" altLang="zh-CN" sz="1100" dirty="0">
                          <a:effectLst/>
                          <a:latin typeface="Arial" panose="020B0604020202020204" pitchFamily="34" charset="0"/>
                          <a:ea typeface="+mn-ea"/>
                          <a:cs typeface="Arial" panose="020B0604020202020204" pitchFamily="34" charset="0"/>
                        </a:rPr>
                        <a:t>ITU-T SG13, IETF NMRG, TM Forum AN, 3GPP SA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S5-225026</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2673820080"/>
                  </a:ext>
                </a:extLst>
              </a:tr>
              <a:tr h="290027">
                <a:tc>
                  <a:txBody>
                    <a:bodyPr/>
                    <a:lstStyle/>
                    <a:p>
                      <a:pPr marL="55563" indent="0" algn="l" fontAlgn="t"/>
                      <a:r>
                        <a:rPr lang="fr-FR" sz="1100" b="1" i="0" u="sng" strike="noStrike" dirty="0">
                          <a:solidFill>
                            <a:srgbClr val="0000FF"/>
                          </a:solidFill>
                          <a:effectLst/>
                          <a:latin typeface="Arial" panose="020B0604020202020204" pitchFamily="34" charset="0"/>
                          <a:cs typeface="Arial" panose="020B0604020202020204" pitchFamily="34" charset="0"/>
                        </a:rPr>
                        <a:t>S5-225602</a:t>
                      </a:r>
                      <a:endParaRPr lang="en-US" sz="1100" b="1" i="0" u="sng" strike="noStrike" dirty="0">
                        <a:solidFill>
                          <a:srgbClr val="0000FF"/>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en-US" sz="1100" b="0" i="0" u="none" strike="noStrike" dirty="0">
                          <a:solidFill>
                            <a:srgbClr val="000000"/>
                          </a:solidFill>
                          <a:effectLst/>
                          <a:latin typeface="Arial" panose="020B0604020202020204" pitchFamily="34" charset="0"/>
                          <a:cs typeface="Arial" panose="020B0604020202020204" pitchFamily="34" charset="0"/>
                        </a:rPr>
                        <a:t>LS on O-RAN – UML models and tools to be used by 3GPP SA5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O-RAN</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en-US" altLang="zh-CN" sz="1100" dirty="0">
                          <a:effectLst/>
                          <a:latin typeface="Arial" panose="020B0604020202020204" pitchFamily="34" charset="0"/>
                          <a:ea typeface="+mn-ea"/>
                          <a:cs typeface="Arial" panose="020B0604020202020204" pitchFamily="34" charset="0"/>
                        </a:rPr>
                        <a:t>3GPP SA, RAN</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S5-225024</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465132897"/>
                  </a:ext>
                </a:extLst>
              </a:tr>
              <a:tr h="290027">
                <a:tc>
                  <a:txBody>
                    <a:bodyPr/>
                    <a:lstStyle/>
                    <a:p>
                      <a:pPr marL="55563" indent="0" algn="l" defTabSz="1219170" rtl="0" eaLnBrk="1" fontAlgn="t" latinLnBrk="0" hangingPunct="1"/>
                      <a:r>
                        <a:rPr lang="fr-FR" sz="1100" b="1" i="0" u="sng" strike="noStrike" kern="1200" dirty="0">
                          <a:solidFill>
                            <a:srgbClr val="0000FF"/>
                          </a:solidFill>
                          <a:effectLst/>
                          <a:latin typeface="Arial" panose="020B0604020202020204" pitchFamily="34" charset="0"/>
                          <a:ea typeface="+mn-ea"/>
                          <a:cs typeface="Arial" panose="020B0604020202020204" pitchFamily="34" charset="0"/>
                        </a:rPr>
                        <a:t>S5-225321</a:t>
                      </a:r>
                      <a:endParaRPr lang="en-US" sz="1100" b="1" i="0" u="sng" strike="noStrike" kern="1200" dirty="0">
                        <a:solidFill>
                          <a:srgbClr val="0000FF"/>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fontAlgn="t" latinLnBrk="0" hangingPunct="1"/>
                      <a:r>
                        <a:rPr lang="en-US" sz="1100" b="0" i="0" u="none" strike="noStrike" kern="1200" dirty="0">
                          <a:solidFill>
                            <a:srgbClr val="000000"/>
                          </a:solidFill>
                          <a:effectLst/>
                          <a:latin typeface="Arial" panose="020B0604020202020204" pitchFamily="34" charset="0"/>
                          <a:ea typeface="+mn-ea"/>
                          <a:cs typeface="Arial" panose="020B0604020202020204" pitchFamily="34" charset="0"/>
                        </a:rPr>
                        <a:t>Reply LS on User Consent Updating </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3GPP RAN3</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en-US" altLang="zh-CN" sz="1100" dirty="0">
                          <a:effectLst/>
                          <a:latin typeface="Arial" panose="020B0604020202020204" pitchFamily="34" charset="0"/>
                          <a:ea typeface="+mn-ea"/>
                          <a:cs typeface="Arial" panose="020B0604020202020204" pitchFamily="34" charset="0"/>
                        </a:rPr>
                        <a:t>3GPP CT4, 3GPP SA3</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S5-225021</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606724562"/>
                  </a:ext>
                </a:extLst>
              </a:tr>
              <a:tr h="290027">
                <a:tc>
                  <a:txBody>
                    <a:bodyPr/>
                    <a:lstStyle/>
                    <a:p>
                      <a:pPr marL="55563" indent="0" algn="l" defTabSz="1219170" rtl="0" eaLnBrk="1" fontAlgn="t" latinLnBrk="0" hangingPunct="1"/>
                      <a:r>
                        <a:rPr lang="fr-FR" sz="1100" b="1" i="0" u="sng" strike="noStrike" kern="1200" dirty="0">
                          <a:solidFill>
                            <a:srgbClr val="0000FF"/>
                          </a:solidFill>
                          <a:effectLst/>
                          <a:latin typeface="Arial" panose="020B0604020202020204" pitchFamily="34" charset="0"/>
                          <a:ea typeface="+mn-ea"/>
                          <a:cs typeface="Arial" panose="020B0604020202020204" pitchFamily="34" charset="0"/>
                        </a:rPr>
                        <a:t>S5-225604</a:t>
                      </a:r>
                      <a:endParaRPr lang="en-US" sz="1100" b="1" i="0" u="sng" strike="noStrike" kern="1200" dirty="0">
                        <a:solidFill>
                          <a:srgbClr val="0000FF"/>
                        </a:solidFill>
                        <a:effectLst/>
                        <a:latin typeface="Arial" panose="020B0604020202020204" pitchFamily="34" charset="0"/>
                        <a:ea typeface="+mn-ea"/>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defTabSz="1219170" rtl="0" eaLnBrk="1" fontAlgn="t" latinLnBrk="0" hangingPunct="1"/>
                      <a:r>
                        <a:rPr lang="en-US" sz="1100" b="0" i="0" u="none" strike="noStrike" kern="1200" dirty="0">
                          <a:solidFill>
                            <a:srgbClr val="000000"/>
                          </a:solidFill>
                          <a:effectLst/>
                          <a:latin typeface="Arial" panose="020B0604020202020204" pitchFamily="34" charset="0"/>
                          <a:ea typeface="+mn-ea"/>
                          <a:cs typeface="Arial" panose="020B0604020202020204" pitchFamily="34" charset="0"/>
                        </a:rPr>
                        <a:t>Reply LS on Network Slice Ordering, Provisioning &amp; Assurance to MEF Forum</a:t>
                      </a: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lgn="l" fontAlgn="t"/>
                      <a:r>
                        <a:rPr lang="fr-FR" sz="1100" b="0" i="0" u="none" strike="noStrike" dirty="0">
                          <a:solidFill>
                            <a:srgbClr val="000000"/>
                          </a:solidFill>
                          <a:effectLst/>
                          <a:latin typeface="Arial" panose="020B0604020202020204" pitchFamily="34" charset="0"/>
                          <a:cs typeface="Arial" panose="020B0604020202020204" pitchFamily="34" charset="0"/>
                        </a:rPr>
                        <a:t>MEF, TM Forum, GSMA</a:t>
                      </a:r>
                      <a:endParaRPr lang="en-US" sz="1100" b="0" i="0" u="none" strike="noStrike" dirty="0">
                        <a:solidFill>
                          <a:srgbClr val="000000"/>
                        </a:solidFill>
                        <a:effectLst/>
                        <a:latin typeface="Arial" panose="020B0604020202020204" pitchFamily="34" charset="0"/>
                        <a:cs typeface="Arial" panose="020B0604020202020204" pitchFamily="34" charset="0"/>
                      </a:endParaRPr>
                    </a:p>
                  </a:txBody>
                  <a:tcPr marL="0" marR="0"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3GPP SA</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55563" indent="0">
                        <a:spcAft>
                          <a:spcPts val="0"/>
                        </a:spcAft>
                      </a:pPr>
                      <a:r>
                        <a:rPr lang="fr-FR" altLang="zh-CN" sz="1100" dirty="0">
                          <a:effectLst/>
                          <a:latin typeface="Arial" panose="020B0604020202020204" pitchFamily="34" charset="0"/>
                          <a:ea typeface="宋体" panose="02010600030101010101" pitchFamily="2" charset="-122"/>
                          <a:cs typeface="Arial" panose="020B0604020202020204" pitchFamily="34" charset="0"/>
                        </a:rPr>
                        <a:t>S5-225017</a:t>
                      </a:r>
                      <a:endParaRPr lang="zh-CN" sz="11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xmlns="" val="3747135272"/>
                  </a:ext>
                </a:extLst>
              </a:tr>
            </a:tbl>
          </a:graphicData>
        </a:graphic>
      </p:graphicFrame>
    </p:spTree>
    <p:extLst>
      <p:ext uri="{BB962C8B-B14F-4D97-AF65-F5344CB8AC3E}">
        <p14:creationId xmlns:p14="http://schemas.microsoft.com/office/powerpoint/2010/main" val="1397636490"/>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New Rel-18 Work Items / Study Items</a:t>
            </a:r>
          </a:p>
        </p:txBody>
      </p:sp>
      <p:graphicFrame>
        <p:nvGraphicFramePr>
          <p:cNvPr id="3" name="表格 2"/>
          <p:cNvGraphicFramePr>
            <a:graphicFrameLocks noGrp="1"/>
          </p:cNvGraphicFramePr>
          <p:nvPr>
            <p:extLst>
              <p:ext uri="{D42A27DB-BD31-4B8C-83A1-F6EECF244321}">
                <p14:modId xmlns:p14="http://schemas.microsoft.com/office/powerpoint/2010/main" val="3752524226"/>
              </p:ext>
            </p:extLst>
          </p:nvPr>
        </p:nvGraphicFramePr>
        <p:xfrm>
          <a:off x="110690" y="1464734"/>
          <a:ext cx="11902965" cy="920080"/>
        </p:xfrm>
        <a:graphic>
          <a:graphicData uri="http://schemas.openxmlformats.org/drawingml/2006/table">
            <a:tbl>
              <a:tblPr/>
              <a:tblGrid>
                <a:gridCol w="1203025">
                  <a:extLst>
                    <a:ext uri="{9D8B030D-6E8A-4147-A177-3AD203B41FA5}">
                      <a16:colId xmlns:a16="http://schemas.microsoft.com/office/drawing/2014/main" xmlns="" val="20000"/>
                    </a:ext>
                  </a:extLst>
                </a:gridCol>
                <a:gridCol w="903705">
                  <a:extLst>
                    <a:ext uri="{9D8B030D-6E8A-4147-A177-3AD203B41FA5}">
                      <a16:colId xmlns:a16="http://schemas.microsoft.com/office/drawing/2014/main" xmlns="" val="20001"/>
                    </a:ext>
                  </a:extLst>
                </a:gridCol>
                <a:gridCol w="943223">
                  <a:extLst>
                    <a:ext uri="{9D8B030D-6E8A-4147-A177-3AD203B41FA5}">
                      <a16:colId xmlns:a16="http://schemas.microsoft.com/office/drawing/2014/main" xmlns="" val="20002"/>
                    </a:ext>
                  </a:extLst>
                </a:gridCol>
                <a:gridCol w="2936593">
                  <a:extLst>
                    <a:ext uri="{9D8B030D-6E8A-4147-A177-3AD203B41FA5}">
                      <a16:colId xmlns:a16="http://schemas.microsoft.com/office/drawing/2014/main" xmlns="" val="20003"/>
                    </a:ext>
                  </a:extLst>
                </a:gridCol>
                <a:gridCol w="2559084">
                  <a:extLst>
                    <a:ext uri="{9D8B030D-6E8A-4147-A177-3AD203B41FA5}">
                      <a16:colId xmlns:a16="http://schemas.microsoft.com/office/drawing/2014/main" xmlns="" val="20004"/>
                    </a:ext>
                  </a:extLst>
                </a:gridCol>
                <a:gridCol w="3357335">
                  <a:extLst>
                    <a:ext uri="{9D8B030D-6E8A-4147-A177-3AD203B41FA5}">
                      <a16:colId xmlns:a16="http://schemas.microsoft.com/office/drawing/2014/main" xmlns="" val="20005"/>
                    </a:ext>
                  </a:extLst>
                </a:gridCol>
              </a:tblGrid>
              <a:tr h="382438">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err="1">
                          <a:ln>
                            <a:noFill/>
                          </a:ln>
                          <a:solidFill>
                            <a:schemeClr val="tx1"/>
                          </a:solidFill>
                          <a:effectLst/>
                          <a:latin typeface="+mn-lt"/>
                          <a:ea typeface="宋体" pitchFamily="2" charset="-122"/>
                          <a:cs typeface="Arial" charset="0"/>
                        </a:rPr>
                        <a:t>Tdoc</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Type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Release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GB" altLang="zh-CN" sz="1400" b="1" i="0" u="none" strike="noStrike" cap="none" normalizeH="0" baseline="0" dirty="0">
                          <a:ln>
                            <a:noFill/>
                          </a:ln>
                          <a:solidFill>
                            <a:schemeClr val="tx1"/>
                          </a:solidFill>
                          <a:effectLst/>
                          <a:latin typeface="+mn-lt"/>
                          <a:ea typeface="宋体" pitchFamily="2" charset="-122"/>
                          <a:cs typeface="Arial" charset="0"/>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72000" marR="0" lvl="0" indent="0" algn="ctr" defTabSz="914400" rtl="0" eaLnBrk="1" fontAlgn="base" latinLnBrk="0" hangingPunct="1">
                        <a:lnSpc>
                          <a:spcPct val="100000"/>
                        </a:lnSpc>
                        <a:spcBef>
                          <a:spcPct val="0"/>
                        </a:spcBef>
                        <a:spcAft>
                          <a:spcPct val="0"/>
                        </a:spcAft>
                        <a:buClrTx/>
                        <a:buSzTx/>
                        <a:buFontTx/>
                        <a:buNone/>
                        <a:tabLst/>
                      </a:pPr>
                      <a:r>
                        <a:rPr kumimoji="0" lang="en-US" altLang="zh-CN" sz="1400" b="1" i="0" u="none" strike="noStrike" cap="none" normalizeH="0" baseline="0" dirty="0">
                          <a:ln>
                            <a:noFill/>
                          </a:ln>
                          <a:solidFill>
                            <a:schemeClr val="tx1"/>
                          </a:solidFill>
                          <a:effectLst/>
                          <a:latin typeface="+mn-lt"/>
                          <a:ea typeface="宋体" pitchFamily="2" charset="-122"/>
                          <a:cs typeface="Arial" charset="0"/>
                        </a:rPr>
                        <a:t>Potential related groups</a:t>
                      </a:r>
                      <a:endParaRPr kumimoji="0" lang="en-GB" altLang="zh-CN" sz="1400" b="1" i="0" u="none" strike="noStrike" cap="none" normalizeH="0" baseline="0" dirty="0">
                        <a:ln>
                          <a:noFill/>
                        </a:ln>
                        <a:solidFill>
                          <a:schemeClr val="tx1"/>
                        </a:solidFill>
                        <a:effectLst/>
                        <a:latin typeface="+mn-lt"/>
                        <a:ea typeface="宋体" pitchFamily="2" charset="-122"/>
                        <a:cs typeface="Arial" charset="0"/>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dirty="0">
                          <a:effectLst/>
                          <a:latin typeface="Arial" panose="020B0604020202020204" pitchFamily="34" charset="0"/>
                          <a:cs typeface="Arial" panose="020B0604020202020204" pitchFamily="34" charset="0"/>
                        </a:rPr>
                        <a:t>S5-225616</a:t>
                      </a:r>
                      <a:endParaRPr lang="en-US" altLang="zh-CN" sz="1100" dirty="0">
                        <a:effectLst/>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effectLst/>
                          <a:latin typeface="Arial" panose="020B0604020202020204" pitchFamily="34" charset="0"/>
                          <a:ea typeface="+mn-ea"/>
                          <a:cs typeface="Arial" panose="020B0604020202020204" pitchFamily="34" charset="0"/>
                        </a:rPr>
                        <a:t>WID new</a:t>
                      </a:r>
                      <a:endParaRPr lang="en-US" altLang="zh-CN"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fr-FR" sz="1100" kern="1200" dirty="0">
                          <a:solidFill>
                            <a:schemeClr val="tx1"/>
                          </a:solidFill>
                          <a:effectLst/>
                          <a:latin typeface="Arial" panose="020B0604020202020204" pitchFamily="34" charset="0"/>
                          <a:ea typeface="+mn-ea"/>
                          <a:cs typeface="Arial" panose="020B0604020202020204" pitchFamily="34" charset="0"/>
                        </a:rPr>
                        <a:t>Rel-18</a:t>
                      </a:r>
                      <a:endParaRPr lang="en-US"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Arial" panose="020B0604020202020204" pitchFamily="34" charset="0"/>
                          <a:cs typeface="Arial" panose="020B0604020202020204" pitchFamily="34" charset="0"/>
                        </a:rPr>
                        <a:t>New WID on methodology for deprecation</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100" dirty="0">
                          <a:latin typeface="Arial" panose="020B0604020202020204" pitchFamily="34" charset="0"/>
                          <a:cs typeface="Arial" panose="020B0604020202020204" pitchFamily="34" charset="0"/>
                        </a:rPr>
                        <a:t>Ericsson</a:t>
                      </a:r>
                      <a:endParaRPr lang="en-US" sz="1100" dirty="0">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268821">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dirty="0">
                          <a:effectLst/>
                          <a:latin typeface="Arial" panose="020B0604020202020204" pitchFamily="34" charset="0"/>
                          <a:cs typeface="Arial" panose="020B0604020202020204" pitchFamily="34" charset="0"/>
                        </a:rPr>
                        <a:t>S5-225617</a:t>
                      </a:r>
                      <a:endParaRPr lang="en-US" altLang="zh-CN" sz="1100" dirty="0">
                        <a:effectLst/>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altLang="zh-CN" sz="1100" kern="1200" dirty="0">
                          <a:solidFill>
                            <a:schemeClr val="tx1"/>
                          </a:solidFill>
                          <a:effectLst/>
                          <a:latin typeface="Arial" panose="020B0604020202020204" pitchFamily="34" charset="0"/>
                          <a:ea typeface="+mn-ea"/>
                          <a:cs typeface="Arial" panose="020B0604020202020204" pitchFamily="34" charset="0"/>
                        </a:rPr>
                        <a:t>SID new</a:t>
                      </a:r>
                      <a:endParaRPr lang="en-US" altLang="zh-CN"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algn="l" defTabSz="1219170" rtl="0" eaLnBrk="1" latinLnBrk="0" hangingPunct="1"/>
                      <a:r>
                        <a:rPr lang="fr-FR" sz="1100" kern="1200" dirty="0">
                          <a:solidFill>
                            <a:schemeClr val="tx1"/>
                          </a:solidFill>
                          <a:effectLst/>
                          <a:latin typeface="Arial" panose="020B0604020202020204" pitchFamily="34" charset="0"/>
                          <a:ea typeface="+mn-ea"/>
                          <a:cs typeface="Arial" panose="020B0604020202020204" pitchFamily="34" charset="0"/>
                        </a:rPr>
                        <a:t>Rel-18</a:t>
                      </a:r>
                      <a:endParaRPr lang="en-US" sz="110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en-US" sz="1100" dirty="0">
                          <a:latin typeface="Arial" panose="020B0604020202020204" pitchFamily="34" charset="0"/>
                          <a:cs typeface="Arial" panose="020B0604020202020204" pitchFamily="34" charset="0"/>
                        </a:rPr>
                        <a:t>Study on Data Management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r>
                        <a:rPr lang="fr-FR" sz="1100" dirty="0">
                          <a:latin typeface="Arial" panose="020B0604020202020204" pitchFamily="34" charset="0"/>
                          <a:cs typeface="Arial" panose="020B0604020202020204" pitchFamily="34" charset="0"/>
                        </a:rPr>
                        <a:t>Nokia</a:t>
                      </a:r>
                      <a:endParaRPr lang="en-US" sz="1100" dirty="0">
                        <a:latin typeface="Arial" panose="020B0604020202020204" pitchFamily="34" charset="0"/>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altLang="zh-CN" sz="1100" kern="1200" dirty="0">
                        <a:solidFill>
                          <a:schemeClr val="tx1"/>
                        </a:solidFill>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2847458784"/>
                  </a:ext>
                </a:extLst>
              </a:tr>
            </a:tbl>
          </a:graphicData>
        </a:graphic>
      </p:graphicFrame>
    </p:spTree>
    <p:extLst>
      <p:ext uri="{BB962C8B-B14F-4D97-AF65-F5344CB8AC3E}">
        <p14:creationId xmlns:p14="http://schemas.microsoft.com/office/powerpoint/2010/main" val="455952544"/>
      </p:ext>
    </p:extLst>
  </p:cSld>
  <p:clrMapOvr>
    <a:masterClrMapping/>
  </p:clrMapOvr>
  <p:transition spd="slow"/>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4"/>
          <p:cNvSpPr>
            <a:spLocks noChangeArrowheads="1"/>
          </p:cNvSpPr>
          <p:nvPr/>
        </p:nvSpPr>
        <p:spPr bwMode="auto">
          <a:xfrm>
            <a:off x="573206" y="260350"/>
            <a:ext cx="9253182" cy="790528"/>
          </a:xfrm>
          <a:prstGeom prst="rect">
            <a:avLst/>
          </a:prstGeom>
          <a:noFill/>
          <a:ln w="12700">
            <a:noFill/>
            <a:miter lim="800000"/>
            <a:headEnd/>
            <a:tailEnd/>
          </a:ln>
        </p:spPr>
        <p:txBody>
          <a:bodyPr lIns="90488" tIns="44450" rIns="90488" bIns="44450" anchor="ctr"/>
          <a:lstStyle/>
          <a:p>
            <a:pPr algn="ctr">
              <a:defRPr/>
            </a:pPr>
            <a:r>
              <a:rPr lang="en-US" altLang="zh-CN" sz="3200" kern="0" dirty="0">
                <a:solidFill>
                  <a:srgbClr val="FF0000"/>
                </a:solidFill>
                <a:latin typeface="Calibri"/>
                <a:cs typeface="+mj-cs"/>
              </a:rPr>
              <a:t>Documents endorsed by OA&amp;M</a:t>
            </a:r>
          </a:p>
        </p:txBody>
      </p:sp>
      <p:graphicFrame>
        <p:nvGraphicFramePr>
          <p:cNvPr id="6" name="Group 76"/>
          <p:cNvGraphicFramePr>
            <a:graphicFrameLocks/>
          </p:cNvGraphicFramePr>
          <p:nvPr>
            <p:extLst>
              <p:ext uri="{D42A27DB-BD31-4B8C-83A1-F6EECF244321}">
                <p14:modId xmlns:p14="http://schemas.microsoft.com/office/powerpoint/2010/main" val="895203580"/>
              </p:ext>
            </p:extLst>
          </p:nvPr>
        </p:nvGraphicFramePr>
        <p:xfrm>
          <a:off x="351418" y="1558060"/>
          <a:ext cx="11537378" cy="1021080"/>
        </p:xfrm>
        <a:graphic>
          <a:graphicData uri="http://schemas.openxmlformats.org/drawingml/2006/table">
            <a:tbl>
              <a:tblPr/>
              <a:tblGrid>
                <a:gridCol w="1040524">
                  <a:extLst>
                    <a:ext uri="{9D8B030D-6E8A-4147-A177-3AD203B41FA5}">
                      <a16:colId xmlns:a16="http://schemas.microsoft.com/office/drawing/2014/main" xmlns="" val="20000"/>
                    </a:ext>
                  </a:extLst>
                </a:gridCol>
                <a:gridCol w="5030108">
                  <a:extLst>
                    <a:ext uri="{9D8B030D-6E8A-4147-A177-3AD203B41FA5}">
                      <a16:colId xmlns:a16="http://schemas.microsoft.com/office/drawing/2014/main" xmlns="" val="20001"/>
                    </a:ext>
                  </a:extLst>
                </a:gridCol>
                <a:gridCol w="2733373">
                  <a:extLst>
                    <a:ext uri="{9D8B030D-6E8A-4147-A177-3AD203B41FA5}">
                      <a16:colId xmlns:a16="http://schemas.microsoft.com/office/drawing/2014/main" xmlns="" val="20002"/>
                    </a:ext>
                  </a:extLst>
                </a:gridCol>
                <a:gridCol w="2733373">
                  <a:extLst>
                    <a:ext uri="{9D8B030D-6E8A-4147-A177-3AD203B41FA5}">
                      <a16:colId xmlns:a16="http://schemas.microsoft.com/office/drawing/2014/main" xmlns="" val="20003"/>
                    </a:ext>
                  </a:extLst>
                </a:gridCol>
              </a:tblGrid>
              <a:tr h="365305">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err="1">
                          <a:solidFill>
                            <a:schemeClr val="tx1"/>
                          </a:solidFill>
                          <a:latin typeface="+mn-lt"/>
                          <a:ea typeface="+mn-ea"/>
                          <a:cs typeface="+mn-cs"/>
                        </a:rPr>
                        <a:t>TDoc</a:t>
                      </a:r>
                      <a:endParaRPr lang="en-GB" altLang="zh-CN" sz="1400" b="1" kern="1200" dirty="0">
                        <a:solidFill>
                          <a:schemeClr val="tx1"/>
                        </a:solidFill>
                        <a:latin typeface="+mn-lt"/>
                        <a:ea typeface="+mn-ea"/>
                        <a:cs typeface="+mn-cs"/>
                      </a:endParaRP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Title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Source</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tc>
                  <a:txBody>
                    <a:bodyPr/>
                    <a:lstStyle/>
                    <a:p>
                      <a:pPr marL="0" marR="0" lvl="0" indent="0" algn="ctr" defTabSz="1219170" rtl="0" eaLnBrk="1" fontAlgn="base" latinLnBrk="0" hangingPunct="1">
                        <a:lnSpc>
                          <a:spcPct val="100000"/>
                        </a:lnSpc>
                        <a:spcBef>
                          <a:spcPct val="0"/>
                        </a:spcBef>
                        <a:spcAft>
                          <a:spcPct val="0"/>
                        </a:spcAft>
                        <a:buClrTx/>
                        <a:buSzTx/>
                        <a:buFontTx/>
                        <a:buNone/>
                        <a:tabLst/>
                      </a:pPr>
                      <a:r>
                        <a:rPr lang="en-GB" altLang="zh-CN" sz="1400" b="1" kern="1200" dirty="0">
                          <a:solidFill>
                            <a:schemeClr val="tx1"/>
                          </a:solidFill>
                          <a:latin typeface="+mn-lt"/>
                          <a:ea typeface="+mn-ea"/>
                          <a:cs typeface="+mn-cs"/>
                        </a:rPr>
                        <a:t>Potential related topics and related groups</a:t>
                      </a:r>
                    </a:p>
                  </a:txBody>
                  <a:tcPr marL="144000" anchor="ctr" horzOverflow="overflow">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rgbClr val="92D050"/>
                    </a:solidFill>
                  </a:tcPr>
                </a:tc>
                <a:extLst>
                  <a:ext uri="{0D108BD9-81ED-4DB2-BD59-A6C34878D82A}">
                    <a16:rowId xmlns:a16="http://schemas.microsoft.com/office/drawing/2014/main" xmlns="" val="10000"/>
                  </a:ext>
                </a:extLst>
              </a:tr>
              <a:tr h="14419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S5-225594</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Forge to become the main source of code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Nokia</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CT </a:t>
                      </a:r>
                      <a:r>
                        <a:rPr lang="fr-FR" sz="1050" kern="1200" dirty="0" err="1">
                          <a:solidFill>
                            <a:schemeClr val="tx1"/>
                          </a:solidFill>
                          <a:effectLst/>
                          <a:latin typeface="Arial" panose="020B0604020202020204" pitchFamily="34" charset="0"/>
                          <a:ea typeface="+mn-ea"/>
                          <a:cs typeface="Arial" panose="020B0604020202020204" pitchFamily="34" charset="0"/>
                        </a:rPr>
                        <a:t>WGs</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1"/>
                  </a:ext>
                </a:extLst>
              </a:tr>
              <a:tr h="23071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S5-225595</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sz="1050" kern="1200" dirty="0">
                          <a:solidFill>
                            <a:schemeClr val="tx1"/>
                          </a:solidFill>
                          <a:effectLst/>
                          <a:latin typeface="Arial" panose="020B0604020202020204" pitchFamily="34" charset="0"/>
                          <a:ea typeface="+mn-ea"/>
                          <a:cs typeface="Arial" panose="020B0604020202020204" pitchFamily="34" charset="0"/>
                        </a:rPr>
                        <a:t>Moving all code to Git and Remove it from </a:t>
                      </a:r>
                      <a:r>
                        <a:rPr lang="en-US" sz="1050" kern="1200" dirty="0" err="1">
                          <a:solidFill>
                            <a:schemeClr val="tx1"/>
                          </a:solidFill>
                          <a:effectLst/>
                          <a:latin typeface="Arial" panose="020B0604020202020204" pitchFamily="34" charset="0"/>
                          <a:ea typeface="+mn-ea"/>
                          <a:cs typeface="Arial" panose="020B0604020202020204" pitchFamily="34" charset="0"/>
                        </a:rPr>
                        <a:t>MsWord</a:t>
                      </a:r>
                      <a:r>
                        <a:rPr lang="en-US" sz="1050" kern="1200" dirty="0">
                          <a:solidFill>
                            <a:schemeClr val="tx1"/>
                          </a:solidFill>
                          <a:effectLst/>
                          <a:latin typeface="Arial" panose="020B0604020202020204" pitchFamily="34" charset="0"/>
                          <a:ea typeface="+mn-ea"/>
                          <a:cs typeface="Arial" panose="020B0604020202020204" pitchFamily="34" charset="0"/>
                        </a:rPr>
                        <a:t> </a:t>
                      </a: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fr-FR" sz="1050" kern="1200" dirty="0">
                          <a:solidFill>
                            <a:schemeClr val="tx1"/>
                          </a:solidFill>
                          <a:effectLst/>
                          <a:latin typeface="Arial" panose="020B0604020202020204" pitchFamily="34" charset="0"/>
                          <a:ea typeface="+mn-ea"/>
                          <a:cs typeface="Arial" panose="020B0604020202020204" pitchFamily="34" charset="0"/>
                        </a:rPr>
                        <a:t>Ericsson</a:t>
                      </a: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endParaRPr lang="en-US" sz="1050" kern="1200" dirty="0">
                        <a:solidFill>
                          <a:schemeClr val="tx1"/>
                        </a:solidFill>
                        <a:effectLst/>
                        <a:latin typeface="Arial" panose="020B0604020202020204" pitchFamily="34" charset="0"/>
                        <a:ea typeface="+mn-ea"/>
                        <a:cs typeface="Arial" panose="020B0604020202020204" pitchFamily="34" charset="0"/>
                      </a:endParaRPr>
                    </a:p>
                  </a:txBody>
                  <a:tcPr>
                    <a:lnL w="19050" cap="flat" cmpd="sng" algn="ctr">
                      <a:solidFill>
                        <a:schemeClr val="tx1"/>
                      </a:solidFill>
                      <a:prstDash val="solid"/>
                      <a:round/>
                      <a:headEnd type="none" w="med" len="med"/>
                      <a:tailEnd type="none" w="med" len="med"/>
                    </a:lnL>
                    <a:lnR w="19050" cap="flat" cmpd="sng" algn="ctr">
                      <a:solidFill>
                        <a:schemeClr val="tx1"/>
                      </a:solidFill>
                      <a:prstDash val="solid"/>
                      <a:round/>
                      <a:headEnd type="none" w="med" len="med"/>
                      <a:tailEnd type="none" w="med" len="med"/>
                    </a:lnR>
                    <a:lnT w="19050" cap="flat" cmpd="sng" algn="ctr">
                      <a:solidFill>
                        <a:schemeClr val="tx1"/>
                      </a:solidFill>
                      <a:prstDash val="solid"/>
                      <a:round/>
                      <a:headEnd type="none" w="med" len="med"/>
                      <a:tailEnd type="none" w="med" len="med"/>
                    </a:lnT>
                    <a:lnB w="19050" cap="flat" cmpd="sng" algn="ctr">
                      <a:solidFill>
                        <a:schemeClr val="tx1"/>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xmlns="" val="10002"/>
                  </a:ext>
                </a:extLst>
              </a:tr>
            </a:tbl>
          </a:graphicData>
        </a:graphic>
      </p:graphicFrame>
    </p:spTree>
    <p:extLst>
      <p:ext uri="{BB962C8B-B14F-4D97-AF65-F5344CB8AC3E}">
        <p14:creationId xmlns:p14="http://schemas.microsoft.com/office/powerpoint/2010/main" val="2526596947"/>
      </p:ext>
    </p:extLst>
  </p:cSld>
  <p:clrMapOvr>
    <a:masterClrMapping/>
  </p:clrMapOvr>
  <p:transition spd="slow"/>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1"/>
          <p:cNvSpPr>
            <a:spLocks noGrp="1"/>
          </p:cNvSpPr>
          <p:nvPr>
            <p:ph type="title"/>
          </p:nvPr>
        </p:nvSpPr>
        <p:spPr>
          <a:xfrm>
            <a:off x="120651" y="0"/>
            <a:ext cx="9759950" cy="1016000"/>
          </a:xfrm>
        </p:spPr>
        <p:txBody>
          <a:bodyPr/>
          <a:lstStyle/>
          <a:p>
            <a:pPr algn="l"/>
            <a:r>
              <a:rPr lang="en-US" sz="3600" dirty="0"/>
              <a:t>Overview of </a:t>
            </a:r>
            <a:r>
              <a:rPr lang="en-US" altLang="zh-CN" sz="3600" dirty="0"/>
              <a:t>Rel-18 </a:t>
            </a:r>
            <a:r>
              <a:rPr lang="en-US" sz="3600" dirty="0"/>
              <a:t>SA5 OAM ongoing WIs/SIs</a:t>
            </a:r>
          </a:p>
        </p:txBody>
      </p:sp>
      <p:graphicFrame>
        <p:nvGraphicFramePr>
          <p:cNvPr id="6" name="表格 5"/>
          <p:cNvGraphicFramePr>
            <a:graphicFrameLocks noGrp="1"/>
          </p:cNvGraphicFramePr>
          <p:nvPr>
            <p:extLst>
              <p:ext uri="{D42A27DB-BD31-4B8C-83A1-F6EECF244321}">
                <p14:modId xmlns:p14="http://schemas.microsoft.com/office/powerpoint/2010/main" val="2485322263"/>
              </p:ext>
            </p:extLst>
          </p:nvPr>
        </p:nvGraphicFramePr>
        <p:xfrm>
          <a:off x="6433503" y="3322860"/>
          <a:ext cx="5543746" cy="3178953"/>
        </p:xfrm>
        <a:graphic>
          <a:graphicData uri="http://schemas.openxmlformats.org/drawingml/2006/table">
            <a:tbl>
              <a:tblPr>
                <a:tableStyleId>{5C22544A-7EE6-4342-B048-85BDC9FD1C3A}</a:tableStyleId>
              </a:tblPr>
              <a:tblGrid>
                <a:gridCol w="305109">
                  <a:extLst>
                    <a:ext uri="{9D8B030D-6E8A-4147-A177-3AD203B41FA5}">
                      <a16:colId xmlns="" xmlns:a16="http://schemas.microsoft.com/office/drawing/2014/main" val="20000"/>
                    </a:ext>
                  </a:extLst>
                </a:gridCol>
                <a:gridCol w="2321057">
                  <a:extLst>
                    <a:ext uri="{9D8B030D-6E8A-4147-A177-3AD203B41FA5}">
                      <a16:colId xmlns="" xmlns:a16="http://schemas.microsoft.com/office/drawing/2014/main" val="20001"/>
                    </a:ext>
                  </a:extLst>
                </a:gridCol>
                <a:gridCol w="1016148">
                  <a:extLst>
                    <a:ext uri="{9D8B030D-6E8A-4147-A177-3AD203B41FA5}">
                      <a16:colId xmlns="" xmlns:a16="http://schemas.microsoft.com/office/drawing/2014/main" val="20002"/>
                    </a:ext>
                  </a:extLst>
                </a:gridCol>
                <a:gridCol w="1053737">
                  <a:extLst>
                    <a:ext uri="{9D8B030D-6E8A-4147-A177-3AD203B41FA5}">
                      <a16:colId xmlns="" xmlns:a16="http://schemas.microsoft.com/office/drawing/2014/main" val="20003"/>
                    </a:ext>
                  </a:extLst>
                </a:gridCol>
                <a:gridCol w="847695">
                  <a:extLst>
                    <a:ext uri="{9D8B030D-6E8A-4147-A177-3AD203B41FA5}">
                      <a16:colId xmlns="" xmlns:a16="http://schemas.microsoft.com/office/drawing/2014/main" val="20004"/>
                    </a:ext>
                  </a:extLst>
                </a:gridCol>
              </a:tblGrid>
              <a:tr h="329795">
                <a:tc gridSpan="5">
                  <a:txBody>
                    <a:bodyPr/>
                    <a:lstStyle/>
                    <a:p>
                      <a:pPr algn="l">
                        <a:spcAft>
                          <a:spcPts val="0"/>
                        </a:spcAft>
                      </a:pPr>
                      <a:r>
                        <a:rPr lang="en-GB" sz="1200" b="1" dirty="0">
                          <a:effectLst/>
                          <a:latin typeface="Arial" panose="020B0604020202020204" pitchFamily="34" charset="0"/>
                          <a:cs typeface="Arial" panose="020B0604020202020204" pitchFamily="34" charset="0"/>
                        </a:rPr>
                        <a:t> </a:t>
                      </a:r>
                      <a:r>
                        <a:rPr lang="en-GB" sz="1200" b="1" kern="1200" dirty="0">
                          <a:solidFill>
                            <a:schemeClr val="dk1"/>
                          </a:solidFill>
                          <a:effectLst/>
                          <a:latin typeface="Arial" panose="020B0604020202020204" pitchFamily="34" charset="0"/>
                          <a:ea typeface="+mn-ea"/>
                          <a:cs typeface="Arial" panose="020B0604020202020204" pitchFamily="34" charset="0"/>
                        </a:rPr>
                        <a:t>Rel-18 Operations, Administration, Maintenance and Provisioning (OAM&amp;P)</a:t>
                      </a:r>
                      <a:r>
                        <a:rPr lang="en-GB" sz="1100" b="1" dirty="0">
                          <a:effectLst/>
                          <a:latin typeface="Arial" panose="020B0604020202020204" pitchFamily="34" charset="0"/>
                          <a:cs typeface="Arial" panose="020B0604020202020204" pitchFamily="34" charset="0"/>
                        </a:rPr>
                        <a:t> </a:t>
                      </a: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pPr algn="l">
                        <a:spcAft>
                          <a:spcPts val="0"/>
                        </a:spcAft>
                      </a:pPr>
                      <a:endParaRPr lang="zh-CN" sz="1800" b="1"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r h="251428">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26</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Self-Configuration of RAN NEs</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China Mobile, Huawei</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RANSC</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latinLnBrk="0" hangingPunct="1">
                        <a:spcAft>
                          <a:spcPts val="0"/>
                        </a:spcAft>
                      </a:pPr>
                      <a:r>
                        <a:rPr 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SP-211431</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2"/>
                  </a:ext>
                </a:extLst>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3"/>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27</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Network slicing provisioning rules</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Ericsson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NSRULE</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SP-211449</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4"/>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28</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Additional NRM features Phase 2 </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Nokia</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AdNRM_ph2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SP-220351</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5"/>
                  </a:ext>
                </a:extLst>
              </a:tr>
              <a:tr h="133877">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29</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enhanced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Samsung,</a:t>
                      </a:r>
                      <a:r>
                        <a:rPr lang="en-US" altLang="zh-CN" sz="900" kern="1200" baseline="0" dirty="0">
                          <a:solidFill>
                            <a:srgbClr val="000000"/>
                          </a:solidFill>
                          <a:effectLst/>
                          <a:latin typeface="Arial" panose="020B0604020202020204" pitchFamily="34" charset="0"/>
                          <a:ea typeface="+mn-ea"/>
                          <a:cs typeface="Arial" panose="020B0604020202020204" pitchFamily="34" charset="0"/>
                        </a:rPr>
                        <a:t> Intel</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rgbClr val="000000"/>
                          </a:solidFill>
                          <a:effectLst/>
                          <a:latin typeface="Arial" panose="020B0604020202020204" pitchFamily="34" charset="0"/>
                          <a:ea typeface="+mn-ea"/>
                          <a:cs typeface="Arial" panose="020B0604020202020204" pitchFamily="34" charset="0"/>
                        </a:rPr>
                        <a:t>eECM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SP-220154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6"/>
                  </a:ext>
                </a:extLst>
              </a:tr>
              <a:tr h="318255">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5G performance measurements and KPIs phase 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Telecom, Intel</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PM_KPI_5G_Ph3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09"/>
                  </a:ext>
                </a:extLst>
              </a:tr>
              <a:tr h="251428">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GB" altLang="zh-CN" sz="900" dirty="0">
                          <a:solidFill>
                            <a:schemeClr val="tx1"/>
                          </a:solidFill>
                          <a:effectLst/>
                          <a:latin typeface="Arial" panose="020B0604020202020204" pitchFamily="34" charset="0"/>
                          <a:ea typeface="+mn-ea"/>
                          <a:cs typeface="Arial" panose="020B0604020202020204" pitchFamily="34" charset="0"/>
                        </a:rPr>
                        <a:t>Enhancement of </a:t>
                      </a:r>
                      <a:r>
                        <a:rPr lang="en-GB" altLang="zh-CN" sz="900" dirty="0" err="1">
                          <a:solidFill>
                            <a:schemeClr val="tx1"/>
                          </a:solidFill>
                          <a:effectLst/>
                          <a:latin typeface="Arial" panose="020B0604020202020204" pitchFamily="34" charset="0"/>
                          <a:ea typeface="+mn-ea"/>
                          <a:cs typeface="Arial" panose="020B0604020202020204" pitchFamily="34" charset="0"/>
                        </a:rPr>
                        <a:t>QoE</a:t>
                      </a:r>
                      <a:r>
                        <a:rPr lang="en-GB" altLang="zh-CN" sz="900" dirty="0">
                          <a:solidFill>
                            <a:schemeClr val="tx1"/>
                          </a:solidFill>
                          <a:effectLst/>
                          <a:latin typeface="Arial" panose="020B0604020202020204" pitchFamily="34" charset="0"/>
                          <a:ea typeface="+mn-ea"/>
                          <a:cs typeface="Arial" panose="020B0604020202020204" pitchFamily="34" charset="0"/>
                        </a:rPr>
                        <a:t> </a:t>
                      </a:r>
                      <a:r>
                        <a:rPr lang="en-GB" altLang="zh-CN" sz="900">
                          <a:solidFill>
                            <a:schemeClr val="tx1"/>
                          </a:solidFill>
                          <a:effectLst/>
                          <a:latin typeface="Arial" panose="020B0604020202020204" pitchFamily="34" charset="0"/>
                          <a:ea typeface="+mn-ea"/>
                          <a:cs typeface="Arial" panose="020B0604020202020204" pitchFamily="34" charset="0"/>
                        </a:rPr>
                        <a:t>Measurement Collection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Ericsson</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eQoE</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SP-200193</a:t>
                      </a: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0"/>
                  </a:ext>
                </a:extLst>
              </a:tr>
              <a:tr h="216864">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32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Access control on </a:t>
                      </a:r>
                      <a:r>
                        <a:rPr lang="en-US" altLang="zh-CN" sz="900" kern="1200">
                          <a:solidFill>
                            <a:schemeClr val="tx1"/>
                          </a:solidFill>
                          <a:effectLst/>
                          <a:latin typeface="Arial" panose="020B0604020202020204" pitchFamily="34" charset="0"/>
                          <a:ea typeface="+mn-ea"/>
                          <a:cs typeface="Arial" panose="020B0604020202020204" pitchFamily="34" charset="0"/>
                        </a:rPr>
                        <a:t>management service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MSAC</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SP-210859</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1"/>
                  </a:ext>
                </a:extLst>
              </a:tr>
              <a:tr h="216864">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33</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Network slice </a:t>
                      </a:r>
                      <a:r>
                        <a:rPr lang="en-US" altLang="zh-CN" sz="900" kern="1200">
                          <a:solidFill>
                            <a:schemeClr val="tx1"/>
                          </a:solidFill>
                          <a:effectLst/>
                          <a:latin typeface="Arial" panose="020B0604020202020204" pitchFamily="34" charset="0"/>
                          <a:ea typeface="+mn-ea"/>
                          <a:cs typeface="Arial" panose="020B0604020202020204" pitchFamily="34" charset="0"/>
                        </a:rPr>
                        <a:t>provisioning enhancement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Samsung</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eNETSLICE_PRO</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SP-211434</a:t>
                      </a:r>
                      <a:endParaRPr lang="zh-CN"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2"/>
                  </a:ext>
                </a:extLst>
              </a:tr>
              <a:tr h="216864">
                <a:tc>
                  <a:txBody>
                    <a:bodyPr/>
                    <a:lstStyle/>
                    <a:p>
                      <a:pPr marL="0" algn="l" defTabSz="1219170" rtl="0" eaLnBrk="1" latinLnBrk="0" hangingPunct="1">
                        <a:spcAft>
                          <a:spcPts val="0"/>
                        </a:spcAft>
                      </a:pPr>
                      <a:r>
                        <a:rPr lang="en-US" altLang="zh-CN" sz="900" kern="1200" dirty="0" smtClean="0">
                          <a:solidFill>
                            <a:srgbClr val="0000FF"/>
                          </a:solidFill>
                          <a:effectLst/>
                          <a:latin typeface="Arial" panose="020B0604020202020204" pitchFamily="34" charset="0"/>
                          <a:ea typeface="宋体" panose="02010600030101010101" pitchFamily="2" charset="-122"/>
                          <a:cs typeface="Arial" panose="020B0604020202020204" pitchFamily="34" charset="0"/>
                        </a:rPr>
                        <a:t>new</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smtClean="0">
                          <a:solidFill>
                            <a:srgbClr val="0000FF"/>
                          </a:solidFill>
                          <a:latin typeface="Arial" panose="020B0604020202020204" pitchFamily="34" charset="0"/>
                          <a:cs typeface="Arial" panose="020B0604020202020204" pitchFamily="34" charset="0"/>
                        </a:rPr>
                        <a:t>New WID on methodology for deprecation (wait for SA approval)</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Ericsson</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smtClean="0">
                          <a:solidFill>
                            <a:srgbClr val="0000FF"/>
                          </a:solidFill>
                          <a:effectLst/>
                          <a:latin typeface="Arial" panose="020B0604020202020204" pitchFamily="34" charset="0"/>
                          <a:ea typeface="+mn-ea"/>
                          <a:cs typeface="Arial" panose="020B0604020202020204" pitchFamily="34" charset="0"/>
                        </a:rPr>
                        <a:t>OAM_MetDep</a:t>
                      </a:r>
                      <a:endParaRPr lang="zh-CN" altLang="en-US"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algn="l" defTabSz="1219170" rtl="0" eaLnBrk="1" latinLnBrk="0" hangingPunct="1">
                        <a:spcAft>
                          <a:spcPts val="0"/>
                        </a:spcAft>
                      </a:pPr>
                      <a:r>
                        <a:rPr lang="en-US" altLang="zh-CN" sz="900" kern="1200" dirty="0" smtClean="0">
                          <a:solidFill>
                            <a:srgbClr val="0000FF"/>
                          </a:solidFill>
                          <a:effectLst/>
                          <a:latin typeface="Arial" panose="020B0604020202020204" pitchFamily="34" charset="0"/>
                          <a:ea typeface="+mn-ea"/>
                          <a:cs typeface="Arial" panose="020B0604020202020204" pitchFamily="34" charset="0"/>
                        </a:rPr>
                        <a:t>S5-225616</a:t>
                      </a:r>
                      <a:endParaRPr lang="zh-CN" alt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r>
              <a:tr h="153469">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5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50" kern="1200"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7"/>
                  </a:ext>
                </a:extLst>
              </a:tr>
              <a:tr h="133877">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34</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Enhancements of EE for 5G Phase 2</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Orange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EE5GPLUS_Ph2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mn-ea"/>
                          <a:cs typeface="Arial" panose="020B0604020202020204" pitchFamily="34" charset="0"/>
                        </a:rPr>
                        <a:t>SP-211441</a:t>
                      </a:r>
                      <a:endParaRPr lang="zh-CN"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8"/>
                  </a:ext>
                </a:extLst>
              </a:tr>
            </a:tbl>
          </a:graphicData>
        </a:graphic>
      </p:graphicFrame>
      <p:graphicFrame>
        <p:nvGraphicFramePr>
          <p:cNvPr id="7" name="表格 6"/>
          <p:cNvGraphicFramePr>
            <a:graphicFrameLocks noGrp="1"/>
          </p:cNvGraphicFramePr>
          <p:nvPr>
            <p:extLst>
              <p:ext uri="{D42A27DB-BD31-4B8C-83A1-F6EECF244321}">
                <p14:modId xmlns:p14="http://schemas.microsoft.com/office/powerpoint/2010/main" val="2482441594"/>
              </p:ext>
            </p:extLst>
          </p:nvPr>
        </p:nvGraphicFramePr>
        <p:xfrm>
          <a:off x="203775" y="1015756"/>
          <a:ext cx="6082029" cy="5726430"/>
        </p:xfrm>
        <a:graphic>
          <a:graphicData uri="http://schemas.openxmlformats.org/drawingml/2006/table">
            <a:tbl>
              <a:tblPr>
                <a:tableStyleId>{5C22544A-7EE6-4342-B048-85BDC9FD1C3A}</a:tableStyleId>
              </a:tblPr>
              <a:tblGrid>
                <a:gridCol w="290725">
                  <a:extLst>
                    <a:ext uri="{9D8B030D-6E8A-4147-A177-3AD203B41FA5}">
                      <a16:colId xmlns="" xmlns:a16="http://schemas.microsoft.com/office/drawing/2014/main" val="20000"/>
                    </a:ext>
                  </a:extLst>
                </a:gridCol>
                <a:gridCol w="2774381">
                  <a:extLst>
                    <a:ext uri="{9D8B030D-6E8A-4147-A177-3AD203B41FA5}">
                      <a16:colId xmlns="" xmlns:a16="http://schemas.microsoft.com/office/drawing/2014/main" val="20001"/>
                    </a:ext>
                  </a:extLst>
                </a:gridCol>
                <a:gridCol w="987393">
                  <a:extLst>
                    <a:ext uri="{9D8B030D-6E8A-4147-A177-3AD203B41FA5}">
                      <a16:colId xmlns="" xmlns:a16="http://schemas.microsoft.com/office/drawing/2014/main" val="20002"/>
                    </a:ext>
                  </a:extLst>
                </a:gridCol>
                <a:gridCol w="1107376">
                  <a:extLst>
                    <a:ext uri="{9D8B030D-6E8A-4147-A177-3AD203B41FA5}">
                      <a16:colId xmlns="" xmlns:a16="http://schemas.microsoft.com/office/drawing/2014/main" val="20003"/>
                    </a:ext>
                  </a:extLst>
                </a:gridCol>
                <a:gridCol w="922154">
                  <a:extLst>
                    <a:ext uri="{9D8B030D-6E8A-4147-A177-3AD203B41FA5}">
                      <a16:colId xmlns="" xmlns:a16="http://schemas.microsoft.com/office/drawing/2014/main" val="20005"/>
                    </a:ext>
                  </a:extLst>
                </a:gridCol>
              </a:tblGrid>
              <a:tr h="182630">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pPr marL="0" algn="l" defTabSz="1219170" rtl="0" eaLnBrk="1" latinLnBrk="0" hangingPunct="1">
                        <a:spcAft>
                          <a:spcPts val="0"/>
                        </a:spcAft>
                      </a:pPr>
                      <a:endParaRPr lang="zh-CN" sz="120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55063">
                <a:tc gridSpan="5">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1000" b="1" dirty="0">
                          <a:solidFill>
                            <a:srgbClr val="FF0000"/>
                          </a:solidFill>
                          <a:effectLst/>
                          <a:latin typeface="Arial" panose="020B0604020202020204" pitchFamily="34" charset="0"/>
                          <a:ea typeface="+mn-ea"/>
                          <a:cs typeface="Arial" panose="020B0604020202020204" pitchFamily="34" charset="0"/>
                        </a:rPr>
                        <a:t>Intelligence and Automation</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1</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enhancement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err="1">
                          <a:latin typeface="Arial" panose="020B0604020202020204" pitchFamily="34" charset="0"/>
                          <a:cs typeface="Arial" panose="020B0604020202020204" pitchFamily="34" charset="0"/>
                        </a:rPr>
                        <a:t>FS_eANL</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just" defTabSz="1219170" rtl="0" eaLnBrk="1" fontAlgn="auto" latinLnBrk="0" hangingPunct="1">
                        <a:lnSpc>
                          <a:spcPct val="100000"/>
                        </a:lnSpc>
                        <a:spcBef>
                          <a:spcPts val="0"/>
                        </a:spcBef>
                        <a:spcAft>
                          <a:spcPts val="0"/>
                        </a:spcAft>
                        <a:buClrTx/>
                        <a:buSzTx/>
                        <a:buFontTx/>
                        <a:buNone/>
                        <a:tabLst/>
                        <a:defRPr/>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SP-211446</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2"/>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2</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evaluation of autonomous network levels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China Mobile,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FS_ANLEVA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SP-211445</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3"/>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3</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enhanced intent driven management services for mobile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dirty="0">
                          <a:solidFill>
                            <a:srgbClr val="000000"/>
                          </a:solidFill>
                          <a:effectLst/>
                          <a:latin typeface="Arial" panose="020B0604020202020204" pitchFamily="34" charset="0"/>
                          <a:ea typeface="+mn-ea"/>
                          <a:cs typeface="Arial" panose="020B0604020202020204" pitchFamily="34" charset="0"/>
                        </a:rPr>
                        <a:t>Huawei, Ericsson</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err="1">
                          <a:solidFill>
                            <a:schemeClr val="dk1"/>
                          </a:solidFill>
                          <a:latin typeface="Arial" panose="020B0604020202020204" pitchFamily="34" charset="0"/>
                          <a:ea typeface="+mn-ea"/>
                          <a:cs typeface="Arial" panose="020B0604020202020204" pitchFamily="34" charset="0"/>
                        </a:rPr>
                        <a:t>FS_eIDMS_MN</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sz="900" kern="1200" dirty="0">
                          <a:solidFill>
                            <a:schemeClr val="dk1"/>
                          </a:solidFill>
                          <a:latin typeface="Arial" panose="020B0604020202020204" pitchFamily="34" charset="0"/>
                          <a:ea typeface="+mn-ea"/>
                          <a:cs typeface="Arial" panose="020B0604020202020204" pitchFamily="34" charset="0"/>
                        </a:rPr>
                        <a:t>SP-211450</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4"/>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4</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effectLst/>
                          <a:latin typeface="Arial" panose="020B0604020202020204" pitchFamily="34" charset="0"/>
                          <a:ea typeface="+mn-ea"/>
                          <a:cs typeface="Arial" panose="020B0604020202020204" pitchFamily="34" charset="0"/>
                        </a:rPr>
                        <a:t>Study</a:t>
                      </a:r>
                      <a:r>
                        <a:rPr lang="en-US" altLang="zh-CN" sz="900" baseline="0" dirty="0">
                          <a:effectLst/>
                          <a:latin typeface="Arial" panose="020B0604020202020204" pitchFamily="34" charset="0"/>
                          <a:ea typeface="+mn-ea"/>
                          <a:cs typeface="Arial" panose="020B0604020202020204" pitchFamily="34" charset="0"/>
                        </a:rPr>
                        <a:t> </a:t>
                      </a:r>
                      <a:r>
                        <a:rPr lang="en-US" altLang="zh-CN" sz="900" dirty="0">
                          <a:effectLst/>
                          <a:latin typeface="Arial" panose="020B0604020202020204" pitchFamily="34" charset="0"/>
                          <a:ea typeface="+mn-ea"/>
                          <a:cs typeface="Arial" panose="020B0604020202020204" pitchFamily="34" charset="0"/>
                        </a:rPr>
                        <a:t>on intent-driven management for network slicing</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Ericsson, 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FS_NETSLICE_IDMS</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SP-220278</a:t>
                      </a:r>
                      <a:endParaRPr lang="zh-CN"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5"/>
                  </a:ext>
                </a:extLst>
              </a:tr>
              <a:tr h="141279">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5</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AI/ ML management</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Intel, NEC</a:t>
                      </a: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FS_AIML_MGMT</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SP-211443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6"/>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6</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the management aspects related to 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Telecom</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FS_MANWDAF</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SP-211435</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7"/>
                  </a:ext>
                </a:extLst>
              </a:tr>
              <a:tr h="265330">
                <a:tc>
                  <a:txBody>
                    <a:bodyPr/>
                    <a:lstStyle/>
                    <a:p>
                      <a:pPr marL="0" algn="l" defTabSz="1219170" rtl="0" eaLnBrk="1" latinLnBrk="0" hangingPunct="1">
                        <a:spcAft>
                          <a:spcPts val="0"/>
                        </a:spcAft>
                      </a:pPr>
                      <a:r>
                        <a:rPr lang="en-US" altLang="zh-CN" sz="900" kern="1200">
                          <a:solidFill>
                            <a:srgbClr val="0000FF"/>
                          </a:solidFill>
                          <a:effectLst/>
                          <a:latin typeface="Arial" panose="020B0604020202020204" pitchFamily="34" charset="0"/>
                          <a:ea typeface="+mn-ea"/>
                          <a:cs typeface="Arial" panose="020B0604020202020204" pitchFamily="34" charset="0"/>
                        </a:rPr>
                        <a:t>new</a:t>
                      </a:r>
                      <a:endParaRPr lang="zh-CN" sz="900" kern="1200" dirty="0">
                        <a:solidFill>
                          <a:srgbClr val="0000FF"/>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Enhancement of Management Data Analytics phase 2 (wait for SA approval)</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FF"/>
                          </a:solidFill>
                          <a:effectLst/>
                          <a:latin typeface="Arial" panose="020B0604020202020204" pitchFamily="34" charset="0"/>
                          <a:ea typeface="+mn-ea"/>
                          <a:cs typeface="Arial" panose="020B0604020202020204" pitchFamily="34" charset="0"/>
                        </a:rPr>
                        <a:t>Intel, NEC</a:t>
                      </a:r>
                      <a:endParaRPr lang="en-US" altLang="zh-CN" sz="900" kern="1200" dirty="0">
                        <a:solidFill>
                          <a:srgbClr val="0000FF"/>
                        </a:solidFill>
                        <a:effectLst/>
                        <a:latin typeface="Arial" panose="020B0604020202020204" pitchFamily="34" charset="0"/>
                        <a:ea typeface="微软雅黑" panose="020B0503020204020204" pitchFamily="34"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a:solidFill>
                            <a:srgbClr val="0000FF"/>
                          </a:solidFill>
                          <a:effectLst/>
                          <a:latin typeface="Arial" panose="020B0604020202020204" pitchFamily="34" charset="0"/>
                          <a:ea typeface="+mn-ea"/>
                          <a:cs typeface="Arial" panose="020B0604020202020204" pitchFamily="34" charset="0"/>
                        </a:rPr>
                        <a:t>eMDAS_Ph2</a:t>
                      </a:r>
                      <a:endParaRPr lang="zh-CN" sz="900" kern="1200" dirty="0">
                        <a:solidFill>
                          <a:srgbClr val="0000FF"/>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FF"/>
                          </a:solidFill>
                          <a:latin typeface="Arial" panose="020B0604020202020204" pitchFamily="34" charset="0"/>
                          <a:ea typeface="+mn-ea"/>
                          <a:cs typeface="Arial" panose="020B0604020202020204" pitchFamily="34" charset="0"/>
                        </a:rPr>
                        <a:t>S5-224384</a:t>
                      </a:r>
                      <a:endParaRPr lang="zh-CN" altLang="en-US" sz="900" kern="1200" dirty="0">
                        <a:solidFill>
                          <a:srgbClr val="0000FF"/>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21"/>
                  </a:ext>
                </a:extLst>
              </a:tr>
              <a:tr h="265330">
                <a:tc>
                  <a:txBody>
                    <a:bodyPr/>
                    <a:lstStyle/>
                    <a:p>
                      <a:pPr marL="0" algn="l" defTabSz="1219170" rtl="0" eaLnBrk="1" latinLnBrk="0" hangingPunct="1">
                        <a:spcAft>
                          <a:spcPts val="0"/>
                        </a:spcAft>
                      </a:pPr>
                      <a:r>
                        <a:rPr lang="en-US" altLang="zh-CN" sz="900" kern="1200" dirty="0">
                          <a:solidFill>
                            <a:schemeClr val="dk1"/>
                          </a:solidFill>
                          <a:effectLst/>
                          <a:latin typeface="Arial" panose="020B0604020202020204" pitchFamily="34" charset="0"/>
                          <a:ea typeface="+mn-ea"/>
                          <a:cs typeface="Arial" panose="020B0604020202020204" pitchFamily="34" charset="0"/>
                        </a:rPr>
                        <a:t>7</a:t>
                      </a:r>
                      <a:endParaRPr lang="zh-CN" sz="900"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dirty="0">
                          <a:solidFill>
                            <a:schemeClr val="tx1"/>
                          </a:solidFill>
                          <a:effectLst/>
                          <a:latin typeface="Arial" panose="020B0604020202020204" pitchFamily="34" charset="0"/>
                          <a:ea typeface="+mn-ea"/>
                          <a:cs typeface="Arial" panose="020B0604020202020204" pitchFamily="34" charset="0"/>
                        </a:rPr>
                        <a:t>on Fault Supervision Evolution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effectLst/>
                          <a:latin typeface="Arial" panose="020B0604020202020204" pitchFamily="34" charset="0"/>
                          <a:ea typeface="微软雅黑" panose="020B0503020204020204" pitchFamily="34" charset="-122"/>
                          <a:cs typeface="Arial" panose="020B0604020202020204" pitchFamily="34" charset="0"/>
                        </a:rPr>
                        <a:t>China Mobile, Huawei</a:t>
                      </a:r>
                    </a:p>
                  </a:txBody>
                  <a:tcPr marL="9525" marR="9525" marT="9525" marB="9525">
                    <a:solidFill>
                      <a:schemeClr val="tx2">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tx1"/>
                          </a:solidFill>
                          <a:effectLst/>
                          <a:latin typeface="Arial" panose="020B0604020202020204" pitchFamily="34" charset="0"/>
                          <a:ea typeface="+mn-ea"/>
                          <a:cs typeface="Arial" panose="020B0604020202020204" pitchFamily="34" charset="0"/>
                        </a:rPr>
                        <a:t>FS_FSEV</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dk1"/>
                          </a:solidFill>
                          <a:latin typeface="Arial" panose="020B0604020202020204" pitchFamily="34" charset="0"/>
                          <a:ea typeface="+mn-ea"/>
                          <a:cs typeface="Arial" panose="020B0604020202020204" pitchFamily="34" charset="0"/>
                        </a:rPr>
                        <a:t>SP-220153</a:t>
                      </a:r>
                      <a:endParaRPr lang="zh-CN" altLang="en-US" sz="900" kern="1200" dirty="0">
                        <a:solidFill>
                          <a:schemeClr val="dk1"/>
                        </a:solidFill>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08"/>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8</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measurement data collection to support RAN intelligence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Intel,</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a:t>
                      </a:r>
                      <a:r>
                        <a:rPr lang="en-US" altLang="zh-CN" sz="900" kern="1200" baseline="0">
                          <a:solidFill>
                            <a:schemeClr val="tx1"/>
                          </a:solidFill>
                          <a:effectLst/>
                          <a:latin typeface="Arial" panose="020B0604020202020204" pitchFamily="34" charset="0"/>
                          <a:ea typeface="+mn-ea"/>
                          <a:cs typeface="Arial" panose="020B0604020202020204" pitchFamily="34" charset="0"/>
                        </a:rPr>
                        <a:t>China Mobile</a:t>
                      </a:r>
                      <a:endParaRPr lang="en-US"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FS_MEDACO_RAN</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SP-220488</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tx2">
                        <a:lumMod val="20000"/>
                        <a:lumOff val="80000"/>
                      </a:schemeClr>
                    </a:solidFill>
                  </a:tcPr>
                </a:tc>
                <a:extLst>
                  <a:ext uri="{0D108BD9-81ED-4DB2-BD59-A6C34878D82A}">
                    <a16:rowId xmlns="" xmlns:a16="http://schemas.microsoft.com/office/drawing/2014/main" val="10019"/>
                  </a:ext>
                </a:extLst>
              </a:tr>
              <a:tr h="155063">
                <a:tc gridSpan="5">
                  <a:txBody>
                    <a:bodyPr/>
                    <a:lstStyle/>
                    <a:p>
                      <a:pPr algn="l">
                        <a:spcAft>
                          <a:spcPts val="0"/>
                        </a:spcAft>
                      </a:pPr>
                      <a:r>
                        <a:rPr lang="en-US" altLang="zh-CN" sz="1000" b="1" dirty="0">
                          <a:solidFill>
                            <a:srgbClr val="FF0000"/>
                          </a:solidFill>
                          <a:effectLst/>
                          <a:latin typeface="Arial" panose="020B0604020202020204" pitchFamily="34" charset="0"/>
                          <a:ea typeface="+mn-ea"/>
                          <a:cs typeface="Arial" panose="020B0604020202020204" pitchFamily="34" charset="0"/>
                        </a:rPr>
                        <a:t>Management Architecture and Mechanisms</a:t>
                      </a:r>
                      <a:endParaRPr lang="zh-CN" sz="1000" b="1" dirty="0">
                        <a:solidFill>
                          <a:srgbClr val="FF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9"/>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9</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Enhancement of service based management architecture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Huawei, Ericsson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0"/>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10</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Basic SBMA enabler enhancements</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Nokia</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FS_eSBMAe</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S5-221506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1"/>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11</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URLLC</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err="1">
                          <a:solidFill>
                            <a:schemeClr val="tx1"/>
                          </a:solidFill>
                          <a:effectLst/>
                          <a:latin typeface="Arial" panose="020B0604020202020204" pitchFamily="34" charset="0"/>
                          <a:ea typeface="+mn-ea"/>
                          <a:cs typeface="Arial" panose="020B0604020202020204" pitchFamily="34" charset="0"/>
                        </a:rPr>
                        <a:t>FS_URLLC_Mgt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SP-220146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2"/>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5GLAN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FS_5GLAN_Mgt</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SP-220324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3"/>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13</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Cloud Native Virtualized Network Function</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a:t>
                      </a:r>
                      <a:r>
                        <a:rPr lang="en-US" altLang="zh-CN" sz="900" kern="1200" baseline="0" dirty="0">
                          <a:solidFill>
                            <a:schemeClr val="tx1"/>
                          </a:solidFill>
                          <a:effectLst/>
                          <a:latin typeface="Arial" panose="020B0604020202020204" pitchFamily="34" charset="0"/>
                          <a:ea typeface="+mn-ea"/>
                          <a:cs typeface="Arial" panose="020B0604020202020204" pitchFamily="34" charset="0"/>
                        </a:rPr>
                        <a:t> Mobile</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FS_MCVNF</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SP-220150</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4"/>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14</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Aspects of 5G MOCN Network Sharing Phase2</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China Unicom</a:t>
                      </a: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FS_MANS_ph2</a:t>
                      </a:r>
                      <a:endParaRPr lang="zh-CN"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SP-220151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p>
                      <a:pPr marL="0" marR="0" lvl="0" indent="0" algn="l" defTabSz="1219170" rtl="0" eaLnBrk="1" fontAlgn="t" latinLnBrk="0" hangingPunct="1">
                        <a:lnSpc>
                          <a:spcPct val="100000"/>
                        </a:lnSpc>
                        <a:spcBef>
                          <a:spcPts val="0"/>
                        </a:spcBef>
                        <a:spcAft>
                          <a:spcPts val="0"/>
                        </a:spcAft>
                        <a:buClrTx/>
                        <a:buSzTx/>
                        <a:buFontTx/>
                        <a:buNone/>
                        <a:tabLst/>
                        <a:defRPr/>
                      </a:pP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5"/>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(finished)</a:t>
                      </a:r>
                      <a:r>
                        <a:rPr lang="en-US" altLang="zh-CN" sz="900" kern="1200" baseline="0">
                          <a:solidFill>
                            <a:schemeClr val="tx1"/>
                          </a:solidFill>
                          <a:effectLst/>
                          <a:latin typeface="Arial" panose="020B0604020202020204" pitchFamily="34" charset="0"/>
                          <a:ea typeface="宋体" panose="02010600030101010101" pitchFamily="2" charset="-122"/>
                          <a:cs typeface="Arial" panose="020B0604020202020204" pitchFamily="34" charset="0"/>
                        </a:rPr>
                        <a:t> </a:t>
                      </a:r>
                      <a:r>
                        <a:rPr lang="en-US" altLang="zh-CN" sz="900" kern="1200">
                          <a:solidFill>
                            <a:schemeClr val="tx1"/>
                          </a:solidFill>
                          <a:effectLst/>
                          <a:latin typeface="Arial" panose="020B0604020202020204" pitchFamily="34" charset="0"/>
                          <a:ea typeface="宋体" panose="02010600030101010101" pitchFamily="2" charset="-122"/>
                          <a:cs typeface="Arial" panose="020B0604020202020204" pitchFamily="34" charset="0"/>
                        </a:rPr>
                        <a:t>Study </a:t>
                      </a: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on continuous integration continuous delivery support for 3GPP NFs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Lenovo</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FS_CICDNS</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SP-211427</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16"/>
                  </a:ext>
                </a:extLst>
              </a:tr>
              <a:tr h="141279">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16</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Study on Management of Trace/MDT phase 2 </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Nokia</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FS_5GMDT_Ph2</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a:solidFill>
                            <a:schemeClr val="tx1"/>
                          </a:solidFill>
                          <a:effectLst/>
                          <a:latin typeface="Arial" panose="020B0604020202020204" pitchFamily="34" charset="0"/>
                          <a:ea typeface="+mn-ea"/>
                          <a:cs typeface="Arial" panose="020B0604020202020204" pitchFamily="34" charset="0"/>
                        </a:rPr>
                        <a:t>SP-220152</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17"/>
                  </a:ext>
                </a:extLst>
              </a:tr>
              <a:tr h="265330">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17</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bg1">
                        <a:lumMod val="85000"/>
                      </a:schemeClr>
                    </a:solidFill>
                  </a:tcPr>
                </a:tc>
                <a:tc>
                  <a:txBody>
                    <a:bodyPr/>
                    <a:lstStyle/>
                    <a:p>
                      <a:pPr algn="l">
                        <a:spcAft>
                          <a:spcPts val="0"/>
                        </a:spcAft>
                      </a:pPr>
                      <a:r>
                        <a:rPr lang="en-US" sz="900" dirty="0" smtClean="0">
                          <a:effectLst/>
                          <a:latin typeface="Arial" panose="020B0604020202020204" pitchFamily="34" charset="0"/>
                          <a:ea typeface="宋体" panose="02010600030101010101" pitchFamily="2" charset="-122"/>
                        </a:rPr>
                        <a:t>(finished)Study </a:t>
                      </a:r>
                      <a:r>
                        <a:rPr lang="en-US" sz="900" dirty="0">
                          <a:effectLst/>
                          <a:latin typeface="Arial" panose="020B0604020202020204" pitchFamily="34" charset="0"/>
                          <a:ea typeface="宋体" panose="02010600030101010101" pitchFamily="2" charset="-122"/>
                        </a:rPr>
                        <a:t>on YANG </a:t>
                      </a:r>
                      <a:r>
                        <a:rPr lang="en-US" sz="900" dirty="0" smtClean="0">
                          <a:effectLst/>
                          <a:latin typeface="Arial" panose="020B0604020202020204" pitchFamily="34" charset="0"/>
                          <a:ea typeface="宋体" panose="02010600030101010101" pitchFamily="2" charset="-122"/>
                        </a:rPr>
                        <a:t>P</a:t>
                      </a:r>
                      <a:r>
                        <a:rPr lang="en-US" sz="900" dirty="0" smtClean="0">
                          <a:solidFill>
                            <a:schemeClr val="tx1"/>
                          </a:solidFill>
                          <a:effectLst/>
                          <a:latin typeface="Arial" panose="020B0604020202020204" pitchFamily="34" charset="0"/>
                          <a:ea typeface="宋体" panose="02010600030101010101" pitchFamily="2" charset="-122"/>
                        </a:rPr>
                        <a:t>USH (stopped </a:t>
                      </a:r>
                      <a:r>
                        <a:rPr lang="en-US" sz="900" dirty="0">
                          <a:solidFill>
                            <a:schemeClr val="tx1"/>
                          </a:solidFill>
                          <a:effectLst/>
                          <a:latin typeface="Arial" panose="020B0604020202020204" pitchFamily="34" charset="0"/>
                          <a:ea typeface="宋体" panose="02010600030101010101" pitchFamily="2" charset="-122"/>
                        </a:rPr>
                        <a:t>at SA5#144e)</a:t>
                      </a:r>
                      <a:endParaRPr lang="zh-CN" sz="1200" dirty="0">
                        <a:solidFill>
                          <a:schemeClr val="tx1"/>
                        </a:solidFill>
                        <a:effectLst/>
                        <a:latin typeface="Times New Roman" panose="02020603050405020304" pitchFamily="18" charset="0"/>
                        <a:ea typeface="宋体" panose="02010600030101010101" pitchFamily="2" charset="-122"/>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rPr>
                        <a:t>Ericsson</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FS_YANG</a:t>
                      </a:r>
                      <a:endParaRPr lang="zh-CN"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SP-200765</a:t>
                      </a:r>
                      <a:endParaRPr lang="zh-CN" altLang="en-US" sz="900" kern="1200" dirty="0">
                        <a:solidFill>
                          <a:schemeClr val="tx1"/>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bg1">
                        <a:lumMod val="85000"/>
                      </a:schemeClr>
                    </a:solidFill>
                  </a:tcPr>
                </a:tc>
                <a:extLst>
                  <a:ext uri="{0D108BD9-81ED-4DB2-BD59-A6C34878D82A}">
                    <a16:rowId xmlns="" xmlns:a16="http://schemas.microsoft.com/office/drawing/2014/main" val="10018"/>
                  </a:ext>
                </a:extLst>
              </a:tr>
              <a:tr h="26533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18</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Study on Management Aspects of IoT NTN Enhancements</a:t>
                      </a:r>
                      <a:endParaRPr 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China Unicom</a:t>
                      </a:r>
                      <a:endParaRPr lang="zh-CN" altLang="en-US" sz="900" kern="1200" dirty="0">
                        <a:solidFill>
                          <a:schemeClr val="tx1"/>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mn-cs"/>
                        </a:rPr>
                        <a:t>FS_IOT_NTN</a:t>
                      </a:r>
                      <a:endParaRPr lang="zh-CN" altLang="en-US"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宋体" panose="02010600030101010101" pitchFamily="2" charset="-122"/>
                          <a:cs typeface="+mn-cs"/>
                        </a:rPr>
                        <a:t>SP-220490</a:t>
                      </a:r>
                      <a:endParaRPr lang="zh-CN" altLang="zh-CN" sz="900" kern="1200" dirty="0">
                        <a:solidFill>
                          <a:schemeClr val="tx1"/>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extLst>
                  <a:ext uri="{0D108BD9-81ED-4DB2-BD59-A6C34878D82A}">
                    <a16:rowId xmlns="" xmlns:a16="http://schemas.microsoft.com/office/drawing/2014/main" val="10020"/>
                  </a:ext>
                </a:extLst>
              </a:tr>
              <a:tr h="265330">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宋体" panose="02010600030101010101" pitchFamily="2" charset="-122"/>
                          <a:cs typeface="+mn-cs"/>
                        </a:rPr>
                        <a:t>new</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mn-cs"/>
                        </a:rPr>
                        <a:t>Study on Data management phase 2 (wait</a:t>
                      </a:r>
                      <a:r>
                        <a:rPr lang="en-US" altLang="zh-CN" sz="900" kern="1200" baseline="0" dirty="0" smtClean="0">
                          <a:solidFill>
                            <a:srgbClr val="0000FF"/>
                          </a:solidFill>
                          <a:effectLst/>
                          <a:latin typeface="Arial" panose="020B0604020202020204" pitchFamily="34" charset="0"/>
                          <a:ea typeface="+mn-ea"/>
                          <a:cs typeface="+mn-cs"/>
                        </a:rPr>
                        <a:t> for SA approval)</a:t>
                      </a:r>
                      <a:endParaRPr 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mn-cs"/>
                        </a:rPr>
                        <a:t>Nokia</a:t>
                      </a:r>
                      <a:endParaRPr lang="zh-CN" altLang="en-US" sz="900" kern="1200" dirty="0">
                        <a:solidFill>
                          <a:srgbClr val="0000FF"/>
                        </a:solidFill>
                        <a:effectLst/>
                        <a:latin typeface="Arial" panose="020B0604020202020204" pitchFamily="34" charset="0"/>
                        <a:ea typeface="+mn-ea"/>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mn-cs"/>
                        </a:rPr>
                        <a:t>FS_MADCOL_ph2</a:t>
                      </a:r>
                      <a:endParaRPr lang="zh-CN" altLang="en-US"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smtClean="0">
                          <a:solidFill>
                            <a:srgbClr val="0000FF"/>
                          </a:solidFill>
                          <a:effectLst/>
                          <a:latin typeface="Arial" panose="020B0604020202020204" pitchFamily="34" charset="0"/>
                          <a:ea typeface="+mn-ea"/>
                          <a:cs typeface="+mn-cs"/>
                        </a:rPr>
                        <a:t>S5-225617</a:t>
                      </a:r>
                      <a:endParaRPr lang="zh-CN" altLang="zh-CN" sz="900" kern="1200" dirty="0">
                        <a:solidFill>
                          <a:srgbClr val="0000FF"/>
                        </a:solidFill>
                        <a:effectLst/>
                        <a:latin typeface="Arial" panose="020B0604020202020204" pitchFamily="34" charset="0"/>
                        <a:ea typeface="宋体" panose="02010600030101010101" pitchFamily="2" charset="-122"/>
                        <a:cs typeface="+mn-cs"/>
                      </a:endParaRPr>
                    </a:p>
                  </a:txBody>
                  <a:tcPr marL="9525" marR="9525" marT="9525" marB="9525">
                    <a:solidFill>
                      <a:schemeClr val="accent6">
                        <a:lumMod val="20000"/>
                        <a:lumOff val="80000"/>
                      </a:schemeClr>
                    </a:solidFill>
                  </a:tcPr>
                </a:tc>
              </a:tr>
            </a:tbl>
          </a:graphicData>
        </a:graphic>
      </p:graphicFrame>
      <p:graphicFrame>
        <p:nvGraphicFramePr>
          <p:cNvPr id="8" name="表格 7"/>
          <p:cNvGraphicFramePr>
            <a:graphicFrameLocks noGrp="1"/>
          </p:cNvGraphicFramePr>
          <p:nvPr>
            <p:extLst>
              <p:ext uri="{D42A27DB-BD31-4B8C-83A1-F6EECF244321}">
                <p14:modId xmlns:p14="http://schemas.microsoft.com/office/powerpoint/2010/main" val="4039311277"/>
              </p:ext>
            </p:extLst>
          </p:nvPr>
        </p:nvGraphicFramePr>
        <p:xfrm>
          <a:off x="6433503" y="1004896"/>
          <a:ext cx="5543747" cy="2275523"/>
        </p:xfrm>
        <a:graphic>
          <a:graphicData uri="http://schemas.openxmlformats.org/drawingml/2006/table">
            <a:tbl>
              <a:tblPr>
                <a:tableStyleId>{5C22544A-7EE6-4342-B048-85BDC9FD1C3A}</a:tableStyleId>
              </a:tblPr>
              <a:tblGrid>
                <a:gridCol w="266240">
                  <a:extLst>
                    <a:ext uri="{9D8B030D-6E8A-4147-A177-3AD203B41FA5}">
                      <a16:colId xmlns="" xmlns:a16="http://schemas.microsoft.com/office/drawing/2014/main" val="20000"/>
                    </a:ext>
                  </a:extLst>
                </a:gridCol>
                <a:gridCol w="2835189">
                  <a:extLst>
                    <a:ext uri="{9D8B030D-6E8A-4147-A177-3AD203B41FA5}">
                      <a16:colId xmlns="" xmlns:a16="http://schemas.microsoft.com/office/drawing/2014/main" val="20001"/>
                    </a:ext>
                  </a:extLst>
                </a:gridCol>
                <a:gridCol w="555254">
                  <a:extLst>
                    <a:ext uri="{9D8B030D-6E8A-4147-A177-3AD203B41FA5}">
                      <a16:colId xmlns="" xmlns:a16="http://schemas.microsoft.com/office/drawing/2014/main" val="20002"/>
                    </a:ext>
                  </a:extLst>
                </a:gridCol>
                <a:gridCol w="1042572">
                  <a:extLst>
                    <a:ext uri="{9D8B030D-6E8A-4147-A177-3AD203B41FA5}">
                      <a16:colId xmlns="" xmlns:a16="http://schemas.microsoft.com/office/drawing/2014/main" val="20003"/>
                    </a:ext>
                  </a:extLst>
                </a:gridCol>
                <a:gridCol w="844492">
                  <a:extLst>
                    <a:ext uri="{9D8B030D-6E8A-4147-A177-3AD203B41FA5}">
                      <a16:colId xmlns="" xmlns:a16="http://schemas.microsoft.com/office/drawing/2014/main" val="20005"/>
                    </a:ext>
                  </a:extLst>
                </a:gridCol>
              </a:tblGrid>
              <a:tr h="171513">
                <a:tc gridSpan="5">
                  <a:txBody>
                    <a:bodyPr/>
                    <a:lstStyle/>
                    <a:p>
                      <a:pPr marL="0" algn="l" defTabSz="1219170" rtl="0" eaLnBrk="1" latinLnBrk="0" hangingPunct="1">
                        <a:spcAft>
                          <a:spcPts val="0"/>
                        </a:spcAft>
                      </a:pPr>
                      <a:r>
                        <a:rPr lang="en-US" altLang="zh-CN" sz="1200" b="1" kern="1200" dirty="0">
                          <a:solidFill>
                            <a:schemeClr val="dk1"/>
                          </a:solidFill>
                          <a:effectLst/>
                          <a:latin typeface="Arial" panose="020B0604020202020204" pitchFamily="34" charset="0"/>
                          <a:ea typeface="+mn-ea"/>
                          <a:cs typeface="Arial" panose="020B0604020202020204" pitchFamily="34" charset="0"/>
                        </a:rPr>
                        <a:t>Rel-18 OAM&amp;P Studies</a:t>
                      </a:r>
                      <a:endParaRPr lang="zh-CN" sz="1050" b="1" kern="1200" dirty="0">
                        <a:solidFill>
                          <a:schemeClr val="dk1"/>
                        </a:solidFill>
                        <a:effectLst/>
                        <a:latin typeface="Arial" panose="020B0604020202020204" pitchFamily="34" charset="0"/>
                        <a:ea typeface="+mn-ea"/>
                        <a:cs typeface="Arial" panose="020B0604020202020204" pitchFamily="34" charset="0"/>
                      </a:endParaRPr>
                    </a:p>
                  </a:txBody>
                  <a:tcPr marL="9525" marR="9525" marT="9525" marB="9525">
                    <a:solidFill>
                      <a:srgbClr val="92D050"/>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0"/>
                  </a:ext>
                </a:extLst>
              </a:tr>
              <a:tr h="140654">
                <a:tc gridSpan="5">
                  <a:txBody>
                    <a:bodyPr/>
                    <a:lstStyle/>
                    <a:p>
                      <a:pPr marL="0" algn="l" defTabSz="1219170" rtl="0" eaLnBrk="1" latinLnBrk="0" hangingPunct="1">
                        <a:spcAft>
                          <a:spcPts val="0"/>
                        </a:spcAft>
                      </a:pPr>
                      <a:r>
                        <a:rPr lang="en-US" altLang="zh-CN" sz="1000" b="1" kern="1200" dirty="0">
                          <a:solidFill>
                            <a:srgbClr val="FF0000"/>
                          </a:solidFill>
                          <a:effectLst/>
                          <a:latin typeface="Arial" panose="020B0604020202020204" pitchFamily="34" charset="0"/>
                          <a:ea typeface="+mn-ea"/>
                          <a:cs typeface="Arial" panose="020B0604020202020204" pitchFamily="34" charset="0"/>
                        </a:rPr>
                        <a:t>Support of New Services</a:t>
                      </a:r>
                      <a:endParaRPr lang="zh-CN" sz="1000" b="1" kern="1200" dirty="0">
                        <a:solidFill>
                          <a:srgbClr val="FF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hMerge="1">
                  <a:txBody>
                    <a:bodyPr/>
                    <a:lstStyle/>
                    <a:p>
                      <a:pPr algn="l">
                        <a:spcAft>
                          <a:spcPts val="0"/>
                        </a:spcAft>
                      </a:pPr>
                      <a:endParaRPr lang="zh-CN" sz="105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hMerge="1">
                  <a:txBody>
                    <a:bodyPr/>
                    <a:lstStyle/>
                    <a:p>
                      <a:endParaRPr lang="zh-CN" altLang="en-US"/>
                    </a:p>
                  </a:txBody>
                  <a:tcPr/>
                </a:tc>
                <a:tc hMerge="1">
                  <a:txBody>
                    <a:bodyPr/>
                    <a:lstStyle/>
                    <a:p>
                      <a:endParaRPr lang="zh-CN" altLang="en-US"/>
                    </a:p>
                  </a:txBody>
                  <a:tcPr/>
                </a:tc>
                <a:tc hMerge="1">
                  <a:txBody>
                    <a:bodyPr/>
                    <a:lstStyle/>
                    <a:p>
                      <a:endParaRPr lang="zh-CN" altLang="en-US"/>
                    </a:p>
                  </a:txBody>
                  <a:tcPr/>
                </a:tc>
                <a:extLst>
                  <a:ext uri="{0D108BD9-81ED-4DB2-BD59-A6C34878D82A}">
                    <a16:rowId xmlns="" xmlns:a16="http://schemas.microsoft.com/office/drawing/2014/main" val="10001"/>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19</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algn="l">
                        <a:spcAft>
                          <a:spcPts val="0"/>
                        </a:spcAft>
                      </a:pPr>
                      <a:r>
                        <a:rPr lang="en-US" sz="900" dirty="0">
                          <a:solidFill>
                            <a:srgbClr val="000000"/>
                          </a:solidFill>
                          <a:effectLst/>
                          <a:latin typeface="Arial" panose="020B0604020202020204" pitchFamily="34" charset="0"/>
                          <a:ea typeface="宋体" panose="02010600030101010101" pitchFamily="2" charset="-122"/>
                          <a:cs typeface="Arial" panose="020B0604020202020204" pitchFamily="34" charset="0"/>
                        </a:rPr>
                        <a:t>Study on enhancement of management of non-public networks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GB" sz="900" kern="1200" dirty="0" err="1">
                          <a:solidFill>
                            <a:srgbClr val="000000"/>
                          </a:solidFill>
                          <a:effectLst/>
                          <a:latin typeface="Arial" panose="020B0604020202020204" pitchFamily="34" charset="0"/>
                          <a:ea typeface="宋体" panose="02010600030101010101" pitchFamily="2" charset="-122"/>
                          <a:cs typeface="Arial" panose="020B0604020202020204" pitchFamily="34" charset="0"/>
                        </a:rPr>
                        <a:t>FS_OAM_eNPN</a:t>
                      </a:r>
                      <a:endParaRPr 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SP-211436</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2"/>
                  </a:ext>
                </a:extLst>
              </a:tr>
              <a:tr h="130082">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20</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new aspects of EE for 5G networks Phase 2</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Orange</a:t>
                      </a: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FS_EE5G_Ph2</a:t>
                      </a: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SP-211440</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3"/>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21</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Network and Service Operations for Energy Utilities</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a:solidFill>
                            <a:srgbClr val="000000"/>
                          </a:solidFill>
                          <a:effectLst/>
                          <a:latin typeface="Arial" panose="020B0604020202020204" pitchFamily="34" charset="0"/>
                          <a:ea typeface="+mn-ea"/>
                          <a:cs typeface="Arial" panose="020B0604020202020204" pitchFamily="34" charset="0"/>
                        </a:rPr>
                        <a:t>Samsung</a:t>
                      </a:r>
                    </a:p>
                    <a:p>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FS_NSOEU</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SP-211622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4"/>
                  </a:ext>
                </a:extLst>
              </a:tr>
              <a:tr h="228954">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22</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fontAlgn="t" latinLnBrk="0" hangingPunct="1">
                        <a:spcAft>
                          <a:spcPts val="0"/>
                        </a:spcAft>
                      </a:pPr>
                      <a:r>
                        <a:rPr lang="en-US" altLang="zh-CN"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Study </a:t>
                      </a: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on Key Quality Indicators(KQIs)for 5G service experience </a:t>
                      </a:r>
                    </a:p>
                  </a:txBody>
                  <a:tcPr marL="4763" marR="4763" marT="4763" marB="0">
                    <a:solidFill>
                      <a:schemeClr val="accent3">
                        <a:lumMod val="20000"/>
                        <a:lumOff val="80000"/>
                      </a:schemeClr>
                    </a:solidFill>
                  </a:tcPr>
                </a:tc>
                <a:tc>
                  <a:txBody>
                    <a:bodyPr/>
                    <a:lstStyle/>
                    <a:p>
                      <a:r>
                        <a:rPr lang="en-US" altLang="zh-CN" sz="900">
                          <a:latin typeface="Arial" panose="020B0604020202020204" pitchFamily="34" charset="0"/>
                          <a:cs typeface="Arial" panose="020B0604020202020204" pitchFamily="34" charset="0"/>
                        </a:rPr>
                        <a:t>Huawei</a:t>
                      </a:r>
                      <a:endParaRPr lang="zh-CN" altLang="en-US" sz="900">
                        <a:latin typeface="Arial" panose="020B0604020202020204" pitchFamily="34" charset="0"/>
                        <a:cs typeface="Arial" panose="020B0604020202020204" pitchFamily="34" charset="0"/>
                      </a:endParaRPr>
                    </a:p>
                  </a:txBody>
                  <a:tcPr marL="4763" marR="4763" marT="4763" marB="0">
                    <a:solidFill>
                      <a:schemeClr val="accent3">
                        <a:lumMod val="20000"/>
                        <a:lumOff val="80000"/>
                      </a:schemeClr>
                    </a:solidFill>
                  </a:tcPr>
                </a:tc>
                <a:tc>
                  <a:txBody>
                    <a:bodyPr/>
                    <a:lstStyle/>
                    <a:p>
                      <a:pPr marL="0" algn="l" defTabSz="1219170" rtl="0" eaLnBrk="1" fontAlgn="t" latinLnBrk="0" hangingPunct="1">
                        <a:spcAft>
                          <a:spcPts val="0"/>
                        </a:spcAft>
                      </a:pPr>
                      <a:r>
                        <a:rPr lang="en-US" sz="900" kern="1200" dirty="0">
                          <a:solidFill>
                            <a:schemeClr val="dk1"/>
                          </a:solidFill>
                          <a:effectLst/>
                          <a:latin typeface="Arial" panose="020B0604020202020204" pitchFamily="34" charset="0"/>
                          <a:ea typeface="宋体" panose="02010600030101010101" pitchFamily="2" charset="-122"/>
                          <a:cs typeface="Arial" panose="020B0604020202020204" pitchFamily="34" charset="0"/>
                        </a:rPr>
                        <a:t>FS_KQI_5G</a:t>
                      </a:r>
                    </a:p>
                  </a:txBody>
                  <a:tcPr marL="4763" marR="4763" marT="4763" marB="0">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SP-211433</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5"/>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23</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Deterministic Communication Service Assurance</a:t>
                      </a:r>
                      <a:endParaRPr lang="zh-CN" sz="900" dirty="0">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it-IT" altLang="zh-CN" sz="900" kern="1200">
                          <a:solidFill>
                            <a:srgbClr val="000000"/>
                          </a:solidFill>
                          <a:effectLst/>
                          <a:latin typeface="Arial" panose="020B0604020202020204" pitchFamily="34" charset="0"/>
                          <a:ea typeface="+mn-ea"/>
                          <a:cs typeface="Arial" panose="020B0604020202020204" pitchFamily="34" charset="0"/>
                        </a:rPr>
                        <a:t>Huawei</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dirty="0">
                          <a:latin typeface="Arial" panose="020B0604020202020204" pitchFamily="34" charset="0"/>
                          <a:cs typeface="Arial" panose="020B0604020202020204" pitchFamily="34" charset="0"/>
                        </a:rPr>
                        <a:t>FS_DCSA</a:t>
                      </a:r>
                      <a:endParaRPr lang="zh-CN" altLang="en-US" sz="900" dirty="0">
                        <a:latin typeface="Arial" panose="020B0604020202020204" pitchFamily="34" charset="0"/>
                        <a:cs typeface="Arial" panose="020B0604020202020204" pitchFamily="34" charset="0"/>
                      </a:endParaRPr>
                    </a:p>
                  </a:txBody>
                  <a:tcPr marL="9525" marR="9525" marT="9525" marB="9525">
                    <a:solidFill>
                      <a:schemeClr val="accent3">
                        <a:lumMod val="20000"/>
                        <a:lumOff val="80000"/>
                      </a:schemeClr>
                    </a:solidFill>
                  </a:tcPr>
                </a:tc>
                <a:tc>
                  <a:txBody>
                    <a:bodyPr/>
                    <a:lstStyle/>
                    <a:p>
                      <a:pPr marL="0" algn="l" defTabSz="1219170" rtl="0" eaLnBrk="1" latinLnBrk="0" hangingPunct="1">
                        <a:spcAft>
                          <a:spcPts val="0"/>
                        </a:spcAft>
                      </a:pPr>
                      <a:r>
                        <a:rPr lang="en-US" altLang="zh-CN"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rPr>
                        <a:t>SP-211442</a:t>
                      </a:r>
                      <a:endParaRPr lang="zh-CN" altLang="en-US" sz="900" kern="12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6"/>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24</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management aspects of network slice management capability exposure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Alibaba</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FS_NSCE</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SP-220142</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7"/>
                  </a:ext>
                </a:extLst>
              </a:tr>
              <a:tr h="240675">
                <a:tc>
                  <a:txBody>
                    <a:bodyPr/>
                    <a:lstStyle/>
                    <a:p>
                      <a:pPr marL="0" marR="0" lvl="0" indent="0" algn="l" defTabSz="1219170" rtl="0" eaLnBrk="1" fontAlgn="t" latinLnBrk="0" hangingPunct="1">
                        <a:lnSpc>
                          <a:spcPct val="100000"/>
                        </a:lnSpc>
                        <a:spcBef>
                          <a:spcPts val="0"/>
                        </a:spcBef>
                        <a:spcAft>
                          <a:spcPts val="0"/>
                        </a:spcAft>
                        <a:buClrTx/>
                        <a:buSzTx/>
                        <a:buFontTx/>
                        <a:buNone/>
                        <a:tabLst/>
                        <a:defRPr/>
                      </a:pPr>
                      <a:r>
                        <a:rPr lang="en-US" altLang="zh-CN" sz="900" kern="1200" dirty="0">
                          <a:solidFill>
                            <a:schemeClr val="tx1"/>
                          </a:solidFill>
                          <a:effectLst/>
                          <a:latin typeface="Arial" panose="020B0604020202020204" pitchFamily="34" charset="0"/>
                          <a:ea typeface="+mn-ea"/>
                          <a:cs typeface="Arial" panose="020B0604020202020204" pitchFamily="34" charset="0"/>
                        </a:rPr>
                        <a:t>25</a:t>
                      </a:r>
                      <a:endParaRPr lang="zh-CN" altLang="en-US" sz="900" kern="1200" dirty="0">
                        <a:solidFill>
                          <a:schemeClr val="tx1"/>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Study on alignment with ETSI MEC for Edge computing management</a:t>
                      </a: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Huawei</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FS_MEC_ECM</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p>
                      <a:pPr marL="0" marR="0" lvl="0" indent="0" algn="l" defTabSz="1219170" rtl="0" eaLnBrk="1" fontAlgn="auto" latinLnBrk="0" hangingPunct="1">
                        <a:lnSpc>
                          <a:spcPct val="100000"/>
                        </a:lnSpc>
                        <a:spcBef>
                          <a:spcPts val="0"/>
                        </a:spcBef>
                        <a:spcAft>
                          <a:spcPts val="0"/>
                        </a:spcAft>
                        <a:buClrTx/>
                        <a:buSzTx/>
                        <a:buFontTx/>
                        <a:buNone/>
                        <a:tabLst/>
                        <a:defRPr/>
                      </a:pPr>
                      <a:endParaRPr lang="zh-CN"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tc>
                  <a: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lang="en-US" altLang="zh-CN" sz="900" kern="1200" dirty="0">
                          <a:solidFill>
                            <a:srgbClr val="000000"/>
                          </a:solidFill>
                          <a:effectLst/>
                          <a:latin typeface="Arial" panose="020B0604020202020204" pitchFamily="34" charset="0"/>
                          <a:ea typeface="+mn-ea"/>
                          <a:cs typeface="Arial" panose="020B0604020202020204" pitchFamily="34" charset="0"/>
                        </a:rPr>
                        <a:t>SP-220147</a:t>
                      </a:r>
                      <a:endParaRPr lang="zh-CN" altLang="en-US" sz="900" kern="1200" dirty="0">
                        <a:solidFill>
                          <a:srgbClr val="000000"/>
                        </a:solidFill>
                        <a:effectLst/>
                        <a:latin typeface="Arial" panose="020B0604020202020204" pitchFamily="34" charset="0"/>
                        <a:ea typeface="+mn-ea"/>
                        <a:cs typeface="Arial" panose="020B0604020202020204" pitchFamily="34" charset="0"/>
                      </a:endParaRPr>
                    </a:p>
                  </a:txBody>
                  <a:tcPr marL="9525" marR="9525" marT="9525" marB="9525">
                    <a:solidFill>
                      <a:schemeClr val="accent3">
                        <a:lumMod val="20000"/>
                        <a:lumOff val="80000"/>
                      </a:schemeClr>
                    </a:solidFill>
                  </a:tcPr>
                </a:tc>
                <a:extLst>
                  <a:ext uri="{0D108BD9-81ED-4DB2-BD59-A6C34878D82A}">
                    <a16:rowId xmlns="" xmlns:a16="http://schemas.microsoft.com/office/drawing/2014/main" val="10008"/>
                  </a:ext>
                </a:extLst>
              </a:tr>
            </a:tbl>
          </a:graphicData>
        </a:graphic>
      </p:graphicFrame>
      <p:sp>
        <p:nvSpPr>
          <p:cNvPr id="9" name="矩形 8"/>
          <p:cNvSpPr/>
          <p:nvPr/>
        </p:nvSpPr>
        <p:spPr>
          <a:xfrm>
            <a:off x="411846" y="739001"/>
            <a:ext cx="8773296" cy="276999"/>
          </a:xfrm>
          <a:prstGeom prst="rect">
            <a:avLst/>
          </a:prstGeom>
          <a:solidFill>
            <a:schemeClr val="bg1"/>
          </a:solidFill>
        </p:spPr>
        <p:txBody>
          <a:bodyPr wrap="square">
            <a:spAutoFit/>
          </a:bodyPr>
          <a:lstStyle/>
          <a:p>
            <a:r>
              <a:rPr lang="en-US" altLang="zh-CN" sz="1200" b="1" dirty="0">
                <a:solidFill>
                  <a:srgbClr val="0000FF"/>
                </a:solidFill>
                <a:latin typeface="+mn-lt"/>
              </a:rPr>
              <a:t>Altogether </a:t>
            </a:r>
            <a:r>
              <a:rPr lang="en-US" altLang="zh-CN" sz="1200" b="1" dirty="0" smtClean="0">
                <a:solidFill>
                  <a:srgbClr val="FF3300"/>
                </a:solidFill>
                <a:latin typeface="+mn-lt"/>
              </a:rPr>
              <a:t>37</a:t>
            </a:r>
            <a:r>
              <a:rPr lang="en-US" altLang="zh-CN" sz="1200" b="1" dirty="0" smtClean="0">
                <a:solidFill>
                  <a:srgbClr val="0000FF"/>
                </a:solidFill>
                <a:latin typeface="+mn-lt"/>
              </a:rPr>
              <a:t> </a:t>
            </a:r>
            <a:r>
              <a:rPr lang="en-US" altLang="zh-CN" sz="1200" b="1" dirty="0">
                <a:solidFill>
                  <a:srgbClr val="0000FF"/>
                </a:solidFill>
                <a:latin typeface="+mn-lt"/>
              </a:rPr>
              <a:t>WIs/Sis, including </a:t>
            </a:r>
            <a:r>
              <a:rPr lang="en-US" altLang="zh-CN" sz="1200" b="1" dirty="0" smtClean="0">
                <a:solidFill>
                  <a:srgbClr val="0000FF"/>
                </a:solidFill>
                <a:latin typeface="+mn-lt"/>
              </a:rPr>
              <a:t>23 </a:t>
            </a:r>
            <a:r>
              <a:rPr lang="en-US" altLang="zh-CN" sz="1200" b="1" dirty="0">
                <a:solidFill>
                  <a:srgbClr val="0000FF"/>
                </a:solidFill>
                <a:latin typeface="+mn-lt"/>
              </a:rPr>
              <a:t>ongoing Sis and 9 ongoing </a:t>
            </a:r>
            <a:r>
              <a:rPr lang="en-US" altLang="zh-CN" sz="1200" b="1" dirty="0" err="1">
                <a:solidFill>
                  <a:srgbClr val="0000FF"/>
                </a:solidFill>
                <a:latin typeface="+mn-lt"/>
              </a:rPr>
              <a:t>Wis</a:t>
            </a:r>
            <a:r>
              <a:rPr lang="en-US" altLang="zh-CN" sz="1200" b="1" dirty="0">
                <a:solidFill>
                  <a:srgbClr val="0000FF"/>
                </a:solidFill>
                <a:latin typeface="+mn-lt"/>
              </a:rPr>
              <a:t>, 1 </a:t>
            </a:r>
            <a:r>
              <a:rPr lang="en-US" altLang="zh-CN" sz="1200" b="1" dirty="0" smtClean="0">
                <a:solidFill>
                  <a:srgbClr val="0000FF"/>
                </a:solidFill>
                <a:latin typeface="+mn-lt"/>
              </a:rPr>
              <a:t>WI/2 SIs </a:t>
            </a:r>
            <a:r>
              <a:rPr lang="en-US" altLang="zh-CN" sz="1200" b="1" dirty="0">
                <a:solidFill>
                  <a:srgbClr val="0000FF"/>
                </a:solidFill>
                <a:latin typeface="+mn-lt"/>
              </a:rPr>
              <a:t>are waiting for SA approval, </a:t>
            </a:r>
            <a:r>
              <a:rPr lang="en-US" altLang="zh-CN" sz="1200" b="1" dirty="0" smtClean="0">
                <a:solidFill>
                  <a:srgbClr val="0000FF"/>
                </a:solidFill>
                <a:latin typeface="+mn-lt"/>
              </a:rPr>
              <a:t>2 </a:t>
            </a:r>
            <a:r>
              <a:rPr lang="en-US" altLang="zh-CN" sz="1200" b="1" dirty="0">
                <a:solidFill>
                  <a:srgbClr val="0000FF"/>
                </a:solidFill>
                <a:latin typeface="+mn-lt"/>
              </a:rPr>
              <a:t>studies are finished. </a:t>
            </a:r>
          </a:p>
        </p:txBody>
      </p:sp>
    </p:spTree>
    <p:extLst>
      <p:ext uri="{BB962C8B-B14F-4D97-AF65-F5344CB8AC3E}">
        <p14:creationId xmlns:p14="http://schemas.microsoft.com/office/powerpoint/2010/main" val="237825026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158941" y="98853"/>
            <a:ext cx="10139206" cy="826437"/>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Rel-16/Rel-17 CRs (1/2)</a:t>
            </a:r>
            <a:endParaRPr lang="sv-SE" altLang="zh-CN" sz="3200" kern="0" dirty="0"/>
          </a:p>
        </p:txBody>
      </p:sp>
      <p:sp>
        <p:nvSpPr>
          <p:cNvPr id="4" name="矩形 3"/>
          <p:cNvSpPr/>
          <p:nvPr/>
        </p:nvSpPr>
        <p:spPr>
          <a:xfrm>
            <a:off x="6104800" y="925291"/>
            <a:ext cx="5844745" cy="5001369"/>
          </a:xfrm>
          <a:prstGeom prst="rect">
            <a:avLst/>
          </a:prstGeom>
          <a:solidFill>
            <a:schemeClr val="bg1"/>
          </a:solidFill>
        </p:spPr>
        <p:txBody>
          <a:bodyPr wrap="square">
            <a:spAutoFit/>
          </a:bodyPr>
          <a:lstStyle/>
          <a:p>
            <a:pPr lvl="0"/>
            <a:endParaRPr lang="en-US" altLang="zh-CN" sz="1100" dirty="0">
              <a:solidFill>
                <a:prstClr val="black"/>
              </a:solidFill>
              <a:latin typeface="Calibri"/>
            </a:endParaRPr>
          </a:p>
          <a:p>
            <a:pPr lvl="0"/>
            <a:r>
              <a:rPr lang="en-US" altLang="zh-CN" sz="1100" b="1" dirty="0">
                <a:solidFill>
                  <a:prstClr val="black"/>
                </a:solidFill>
                <a:latin typeface="Calibri"/>
              </a:rPr>
              <a:t>TS 28.313:</a:t>
            </a:r>
          </a:p>
          <a:p>
            <a:pPr lvl="0"/>
            <a:r>
              <a:rPr lang="en-US" altLang="zh-CN" sz="1100" dirty="0">
                <a:solidFill>
                  <a:prstClr val="black"/>
                </a:solidFill>
                <a:latin typeface="Calibri"/>
              </a:rPr>
              <a:t>[SA5#145e], 6.3-MAINT, GROUP#7 (S5-225323/S5-225324) CR 28.313 Correction of intra-RAT and inter-RAT too early and too late handover failures description</a:t>
            </a:r>
          </a:p>
          <a:p>
            <a:pPr lvl="0"/>
            <a:r>
              <a:rPr lang="en-US" altLang="zh-CN" sz="1100" dirty="0">
                <a:solidFill>
                  <a:prstClr val="black"/>
                </a:solidFill>
                <a:latin typeface="Calibri"/>
              </a:rPr>
              <a:t>[SA5#145e], 6.3-MAINT, S5-225388 Rel-17 CR TS 28.313 align the </a:t>
            </a:r>
            <a:r>
              <a:rPr lang="en-US" altLang="zh-CN" sz="1100" dirty="0" err="1">
                <a:solidFill>
                  <a:prstClr val="black"/>
                </a:solidFill>
                <a:latin typeface="Calibri"/>
              </a:rPr>
              <a:t>discription</a:t>
            </a:r>
            <a:r>
              <a:rPr lang="en-US" altLang="zh-CN" sz="1100" dirty="0">
                <a:solidFill>
                  <a:prstClr val="black"/>
                </a:solidFill>
                <a:latin typeface="Calibri"/>
              </a:rPr>
              <a:t> between TS 28.541 for CSON PCI </a:t>
            </a:r>
            <a:r>
              <a:rPr lang="en-US" altLang="zh-CN" sz="1100" dirty="0" smtClean="0">
                <a:solidFill>
                  <a:prstClr val="black"/>
                </a:solidFill>
                <a:latin typeface="Calibri"/>
              </a:rPr>
              <a:t>configuration</a:t>
            </a:r>
            <a:endParaRPr lang="en-US" altLang="zh-CN" sz="1100" b="1" dirty="0" smtClean="0">
              <a:solidFill>
                <a:prstClr val="black"/>
              </a:solidFill>
              <a:latin typeface="Calibri"/>
            </a:endParaRPr>
          </a:p>
          <a:p>
            <a:pPr lvl="0"/>
            <a:r>
              <a:rPr lang="en-US" altLang="zh-CN" sz="1100" b="1" dirty="0" smtClean="0">
                <a:solidFill>
                  <a:prstClr val="black"/>
                </a:solidFill>
                <a:latin typeface="Calibri"/>
              </a:rPr>
              <a:t>TS </a:t>
            </a:r>
            <a:r>
              <a:rPr lang="en-US" altLang="zh-CN" sz="1100" b="1" dirty="0">
                <a:solidFill>
                  <a:prstClr val="black"/>
                </a:solidFill>
                <a:latin typeface="Calibri"/>
              </a:rPr>
              <a:t>28.404 &amp; 28.405:</a:t>
            </a:r>
          </a:p>
          <a:p>
            <a:pPr lvl="0"/>
            <a:r>
              <a:rPr lang="en-US" altLang="zh-CN" sz="1100" dirty="0">
                <a:solidFill>
                  <a:prstClr val="black"/>
                </a:solidFill>
                <a:latin typeface="Calibri"/>
              </a:rPr>
              <a:t>[SA5#145e], 6.3-MAINT, GROUP#8 (S5-225333/S5-225334) Rel-17 CR 28.404/28.405 Align Requirements of handling QMC during RAN overload to RAN </a:t>
            </a:r>
            <a:r>
              <a:rPr lang="en-US" altLang="zh-CN" sz="1100" dirty="0" smtClean="0">
                <a:solidFill>
                  <a:prstClr val="black"/>
                </a:solidFill>
                <a:latin typeface="Calibri"/>
              </a:rPr>
              <a:t>specifications</a:t>
            </a:r>
            <a:endParaRPr lang="en-US" altLang="zh-CN" sz="1100" dirty="0">
              <a:solidFill>
                <a:prstClr val="black"/>
              </a:solidFill>
              <a:latin typeface="Calibri"/>
            </a:endParaRPr>
          </a:p>
          <a:p>
            <a:pPr lvl="0"/>
            <a:r>
              <a:rPr lang="en-US" altLang="zh-CN" sz="1100" b="1" dirty="0">
                <a:solidFill>
                  <a:prstClr val="black"/>
                </a:solidFill>
                <a:latin typeface="Calibri"/>
              </a:rPr>
              <a:t>TS 28.530:</a:t>
            </a:r>
          </a:p>
          <a:p>
            <a:pPr lvl="0"/>
            <a:r>
              <a:rPr lang="en-US" altLang="zh-CN" sz="1100" dirty="0">
                <a:solidFill>
                  <a:prstClr val="black"/>
                </a:solidFill>
                <a:latin typeface="Calibri"/>
              </a:rPr>
              <a:t>[SA5#145e], 6.3-MAINT, S5-225571 Clarify 3GPP management system capability </a:t>
            </a:r>
            <a:r>
              <a:rPr lang="en-US" altLang="zh-CN" sz="1100" dirty="0" smtClean="0">
                <a:solidFill>
                  <a:prstClr val="black"/>
                </a:solidFill>
                <a:latin typeface="Calibri"/>
              </a:rPr>
              <a:t>requirement</a:t>
            </a:r>
            <a:endParaRPr lang="en-US" altLang="zh-CN" sz="1100" dirty="0">
              <a:solidFill>
                <a:prstClr val="black"/>
              </a:solidFill>
              <a:latin typeface="Calibri"/>
            </a:endParaRPr>
          </a:p>
          <a:p>
            <a:pPr lvl="0"/>
            <a:r>
              <a:rPr lang="en-US" altLang="zh-CN" sz="1100" b="1" dirty="0">
                <a:solidFill>
                  <a:prstClr val="black"/>
                </a:solidFill>
                <a:latin typeface="Calibri"/>
              </a:rPr>
              <a:t>TS 28.531:</a:t>
            </a:r>
          </a:p>
          <a:p>
            <a:pPr lvl="0"/>
            <a:r>
              <a:rPr lang="en-US" altLang="zh-CN" sz="1100" dirty="0">
                <a:solidFill>
                  <a:prstClr val="black"/>
                </a:solidFill>
                <a:latin typeface="Calibri"/>
              </a:rPr>
              <a:t>[SA5#145e], 6.3-MAINT, GROUP#9 (S5-225563/S5-225564/S5-225565/S5-225567/S5-225605/ S5-225606) Remove example from network slice and subnet instance modification</a:t>
            </a:r>
          </a:p>
          <a:p>
            <a:pPr lvl="0"/>
            <a:r>
              <a:rPr lang="en-US" altLang="zh-CN" sz="1100" dirty="0">
                <a:solidFill>
                  <a:prstClr val="black"/>
                </a:solidFill>
                <a:latin typeface="Calibri"/>
              </a:rPr>
              <a:t>[SA5#145e], 6.3-MAINT, GROUP#10 (S5-225569/S5-225570/S5-225572/S5-225573/S5-225574/S5-225575/S5-225576/S5-225577) Correct and clarify allocation, configuration, translation, deallocation, capacity planning use </a:t>
            </a:r>
            <a:r>
              <a:rPr lang="en-US" altLang="zh-CN" sz="1100" dirty="0" smtClean="0">
                <a:solidFill>
                  <a:prstClr val="black"/>
                </a:solidFill>
                <a:latin typeface="Calibri"/>
              </a:rPr>
              <a:t>cases</a:t>
            </a:r>
            <a:endParaRPr lang="en-US" altLang="zh-CN" sz="1100" dirty="0">
              <a:solidFill>
                <a:prstClr val="black"/>
              </a:solidFill>
              <a:latin typeface="Calibri"/>
            </a:endParaRPr>
          </a:p>
          <a:p>
            <a:pPr lvl="0"/>
            <a:r>
              <a:rPr lang="en-US" altLang="zh-CN" sz="1100" b="1" dirty="0">
                <a:solidFill>
                  <a:prstClr val="black"/>
                </a:solidFill>
                <a:latin typeface="Calibri"/>
              </a:rPr>
              <a:t>TS 28.531&amp;28.541:</a:t>
            </a:r>
          </a:p>
          <a:p>
            <a:pPr lvl="0"/>
            <a:r>
              <a:rPr lang="en-US" altLang="zh-CN" sz="1100" dirty="0">
                <a:solidFill>
                  <a:prstClr val="black"/>
                </a:solidFill>
                <a:latin typeface="Calibri"/>
              </a:rPr>
              <a:t>[SA5#145e], 6.3-MAINT, GROUP#11 (S5-225067/S5-225068/ S5-225141/ S5-225142/S5-225143) CR feasibility check </a:t>
            </a:r>
          </a:p>
          <a:p>
            <a:pPr lvl="0"/>
            <a:r>
              <a:rPr lang="en-US" altLang="zh-CN" sz="1100" b="1" dirty="0">
                <a:solidFill>
                  <a:prstClr val="black"/>
                </a:solidFill>
                <a:latin typeface="Calibri"/>
              </a:rPr>
              <a:t>TS 28.532:</a:t>
            </a:r>
          </a:p>
          <a:p>
            <a:pPr lvl="0"/>
            <a:r>
              <a:rPr lang="en-US" altLang="zh-CN" sz="1100" dirty="0">
                <a:solidFill>
                  <a:prstClr val="black"/>
                </a:solidFill>
                <a:latin typeface="Calibri"/>
              </a:rPr>
              <a:t>[SA5#145e], 6.3-MAINT, GROUP#12 (S5-225130/S5-225131) Rel-17 CR 28.532 Updating Hysteresis from M to O in </a:t>
            </a:r>
            <a:r>
              <a:rPr lang="en-US" altLang="zh-CN" sz="1100" dirty="0" err="1">
                <a:solidFill>
                  <a:prstClr val="black"/>
                </a:solidFill>
                <a:latin typeface="Calibri"/>
              </a:rPr>
              <a:t>notifyThresholdCrossing</a:t>
            </a:r>
            <a:endParaRPr lang="en-US" altLang="zh-CN" sz="1100" dirty="0">
              <a:solidFill>
                <a:prstClr val="black"/>
              </a:solidFill>
              <a:latin typeface="Calibri"/>
            </a:endParaRPr>
          </a:p>
          <a:p>
            <a:pPr lvl="0"/>
            <a:r>
              <a:rPr lang="en-US" altLang="zh-CN" sz="1100" dirty="0">
                <a:solidFill>
                  <a:prstClr val="black"/>
                </a:solidFill>
                <a:latin typeface="Calibri"/>
              </a:rPr>
              <a:t>[SA5#145e], 6.3-MAINT, GROUP#13 (S5-225145/S5-225146/S5-225149) Rel-16 CR TS 28.532 Update </a:t>
            </a:r>
            <a:r>
              <a:rPr lang="en-US" altLang="zh-CN" sz="1100" dirty="0" err="1">
                <a:solidFill>
                  <a:prstClr val="black"/>
                </a:solidFill>
                <a:latin typeface="Calibri"/>
              </a:rPr>
              <a:t>provMnS</a:t>
            </a:r>
            <a:r>
              <a:rPr lang="en-US" altLang="zh-CN" sz="1100" dirty="0">
                <a:solidFill>
                  <a:prstClr val="black"/>
                </a:solidFill>
                <a:latin typeface="Calibri"/>
              </a:rPr>
              <a:t> </a:t>
            </a:r>
            <a:r>
              <a:rPr lang="en-US" altLang="zh-CN" sz="1100" dirty="0" err="1">
                <a:solidFill>
                  <a:prstClr val="black"/>
                </a:solidFill>
                <a:latin typeface="Calibri"/>
              </a:rPr>
              <a:t>yaml</a:t>
            </a:r>
            <a:r>
              <a:rPr lang="en-US" altLang="zh-CN" sz="1100" dirty="0">
                <a:solidFill>
                  <a:prstClr val="black"/>
                </a:solidFill>
                <a:latin typeface="Calibri"/>
              </a:rPr>
              <a:t> to include </a:t>
            </a:r>
            <a:r>
              <a:rPr lang="en-US" altLang="zh-CN" sz="1100" dirty="0" err="1">
                <a:solidFill>
                  <a:prstClr val="black"/>
                </a:solidFill>
                <a:latin typeface="Calibri"/>
              </a:rPr>
              <a:t>closaNRM</a:t>
            </a:r>
            <a:r>
              <a:rPr lang="en-US" altLang="zh-CN" sz="1100" dirty="0">
                <a:solidFill>
                  <a:prstClr val="black"/>
                </a:solidFill>
                <a:latin typeface="Calibri"/>
              </a:rPr>
              <a:t> MDA </a:t>
            </a:r>
            <a:r>
              <a:rPr lang="en-US" altLang="zh-CN" sz="1100" dirty="0" smtClean="0">
                <a:solidFill>
                  <a:prstClr val="black"/>
                </a:solidFill>
                <a:latin typeface="Calibri"/>
              </a:rPr>
              <a:t>NRM</a:t>
            </a:r>
          </a:p>
          <a:p>
            <a:r>
              <a:rPr lang="en-US" altLang="zh-CN" sz="1100" b="1" dirty="0">
                <a:solidFill>
                  <a:prstClr val="black"/>
                </a:solidFill>
                <a:latin typeface="Calibri"/>
              </a:rPr>
              <a:t>TS 28.536:</a:t>
            </a:r>
          </a:p>
          <a:p>
            <a:r>
              <a:rPr lang="en-US" altLang="zh-CN" sz="1100" dirty="0">
                <a:solidFill>
                  <a:prstClr val="black"/>
                </a:solidFill>
                <a:latin typeface="Calibri"/>
              </a:rPr>
              <a:t>[SA5#145e], 6.3-MAINT, S5-225562 Add missing tags in stage 3</a:t>
            </a:r>
          </a:p>
          <a:p>
            <a:r>
              <a:rPr lang="en-US" altLang="zh-CN" sz="1100" b="1" dirty="0">
                <a:solidFill>
                  <a:prstClr val="black"/>
                </a:solidFill>
                <a:latin typeface="Calibri"/>
              </a:rPr>
              <a:t>TS 28.538:</a:t>
            </a:r>
          </a:p>
          <a:p>
            <a:r>
              <a:rPr lang="en-US" altLang="zh-CN" sz="1100" dirty="0">
                <a:solidFill>
                  <a:prstClr val="black"/>
                </a:solidFill>
                <a:latin typeface="Calibri"/>
              </a:rPr>
              <a:t>[SA5#145e], 6.3-MAINT, S5-225230 Rel-17 CR 28.538 correct EES deployment </a:t>
            </a:r>
            <a:r>
              <a:rPr lang="en-US" altLang="zh-CN" sz="1100" dirty="0" smtClean="0">
                <a:solidFill>
                  <a:prstClr val="black"/>
                </a:solidFill>
                <a:latin typeface="Calibri"/>
              </a:rPr>
              <a:t>procedure</a:t>
            </a:r>
            <a:endParaRPr lang="en-US" altLang="zh-CN" sz="1100" b="1" dirty="0">
              <a:solidFill>
                <a:prstClr val="black"/>
              </a:solidFill>
              <a:latin typeface="Calibri"/>
            </a:endParaRPr>
          </a:p>
        </p:txBody>
      </p:sp>
      <p:sp>
        <p:nvSpPr>
          <p:cNvPr id="6" name="文本框 5"/>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7" name="矩形 6"/>
          <p:cNvSpPr/>
          <p:nvPr/>
        </p:nvSpPr>
        <p:spPr>
          <a:xfrm>
            <a:off x="158941" y="925291"/>
            <a:ext cx="5847004" cy="4539704"/>
          </a:xfrm>
          <a:prstGeom prst="rect">
            <a:avLst/>
          </a:prstGeom>
        </p:spPr>
        <p:txBody>
          <a:bodyPr wrap="square">
            <a:spAutoFit/>
          </a:bodyPr>
          <a:lstStyle/>
          <a:p>
            <a:pPr defTabSz="1219170" eaLnBrk="1" fontAlgn="auto" hangingPunct="1">
              <a:spcBef>
                <a:spcPts val="0"/>
              </a:spcBef>
              <a:spcAft>
                <a:spcPts val="0"/>
              </a:spcAft>
              <a:defRPr/>
            </a:pPr>
            <a:r>
              <a:rPr lang="en-US" altLang="zh-CN" sz="1400" b="1" dirty="0">
                <a:solidFill>
                  <a:prstClr val="black"/>
                </a:solidFill>
                <a:latin typeface="+mj-lt"/>
              </a:rPr>
              <a:t>The following topics were discussed in the meeting.</a:t>
            </a:r>
          </a:p>
          <a:p>
            <a:endParaRPr lang="en-US" altLang="zh-CN" sz="1100" b="1" dirty="0" smtClean="0">
              <a:latin typeface="+mn-lt"/>
            </a:endParaRPr>
          </a:p>
          <a:p>
            <a:r>
              <a:rPr lang="en-US" altLang="zh-CN" sz="1100" b="1" dirty="0" smtClean="0">
                <a:latin typeface="+mn-lt"/>
              </a:rPr>
              <a:t>Collaboration </a:t>
            </a:r>
            <a:r>
              <a:rPr lang="en-US" altLang="zh-CN" sz="1100" b="1" dirty="0">
                <a:latin typeface="+mn-lt"/>
              </a:rPr>
              <a:t>with CT on Forge </a:t>
            </a:r>
          </a:p>
          <a:p>
            <a:r>
              <a:rPr lang="en-US" altLang="zh-CN" sz="1100" dirty="0">
                <a:latin typeface="+mn-lt"/>
              </a:rPr>
              <a:t>[SA5#145e], 6.3-MAINT, GROUP#1 (S5-225147/S5-225148/S5-225360/S5-225359/S5-225538) Rel-17 CR TS 28.104/28.105/28.623 </a:t>
            </a:r>
            <a:r>
              <a:rPr lang="en-US" altLang="zh-CN" sz="1100" dirty="0" err="1">
                <a:latin typeface="+mn-lt"/>
              </a:rPr>
              <a:t>OpenAPI</a:t>
            </a:r>
            <a:r>
              <a:rPr lang="en-US" altLang="zh-CN" sz="1100" dirty="0">
                <a:latin typeface="+mn-lt"/>
              </a:rPr>
              <a:t> file name and dependence change, fix incorrect </a:t>
            </a:r>
            <a:r>
              <a:rPr lang="en-US" altLang="zh-CN" sz="1100" dirty="0" err="1">
                <a:latin typeface="+mn-lt"/>
              </a:rPr>
              <a:t>yaml</a:t>
            </a:r>
            <a:r>
              <a:rPr lang="en-US" altLang="zh-CN" sz="1100" dirty="0">
                <a:latin typeface="+mn-lt"/>
              </a:rPr>
              <a:t> file </a:t>
            </a:r>
            <a:r>
              <a:rPr lang="en-US" altLang="zh-CN" sz="1100" dirty="0" smtClean="0">
                <a:latin typeface="+mn-lt"/>
              </a:rPr>
              <a:t>name</a:t>
            </a:r>
            <a:endParaRPr lang="en-US" altLang="zh-CN" sz="1100" b="1" dirty="0">
              <a:latin typeface="+mn-lt"/>
            </a:endParaRPr>
          </a:p>
          <a:p>
            <a:r>
              <a:rPr lang="en-US" altLang="zh-CN" sz="1100" b="1" dirty="0">
                <a:latin typeface="+mn-lt"/>
              </a:rPr>
              <a:t>TS 28.100:</a:t>
            </a:r>
          </a:p>
          <a:p>
            <a:r>
              <a:rPr lang="en-US" altLang="zh-CN" sz="1100" dirty="0">
                <a:latin typeface="+mn-lt"/>
              </a:rPr>
              <a:t>[SA5#145e], 6.3-MAINT, S5-225227 Rel-17 CR 28.100 correct potential solution for fault </a:t>
            </a:r>
            <a:r>
              <a:rPr lang="en-US" altLang="zh-CN" sz="1100" dirty="0" smtClean="0">
                <a:latin typeface="+mn-lt"/>
              </a:rPr>
              <a:t>management</a:t>
            </a:r>
            <a:endParaRPr lang="en-US" altLang="zh-CN" sz="1100" b="1" dirty="0">
              <a:latin typeface="+mn-lt"/>
            </a:endParaRPr>
          </a:p>
          <a:p>
            <a:r>
              <a:rPr lang="en-US" altLang="zh-CN" sz="1100" b="1" dirty="0">
                <a:latin typeface="+mn-lt"/>
              </a:rPr>
              <a:t>TS 28.104:</a:t>
            </a:r>
          </a:p>
          <a:p>
            <a:r>
              <a:rPr lang="en-US" altLang="zh-CN" sz="1100" dirty="0">
                <a:latin typeface="+mn-lt"/>
              </a:rPr>
              <a:t>[SA5#145e], 6.3-MAINT, GROUP#2 (S5-225097/S5-225098/S5-225099/S5-225100/S5-225101/S5-225102/S5-225103/S5-225104/S5-225105/S5-225106) Rel17_CR_28104_Rectifying attribute properties</a:t>
            </a:r>
          </a:p>
          <a:p>
            <a:r>
              <a:rPr lang="en-US" altLang="zh-CN" sz="1100" dirty="0">
                <a:latin typeface="+mn-lt"/>
              </a:rPr>
              <a:t>[SA5#145e], 6.3-MAINT, GROUP#3 (S5-225173/S5-225228/S5-225517) CR 28.104 Note and correction of MDA request and reporting workflow, </a:t>
            </a:r>
            <a:r>
              <a:rPr lang="en-US" altLang="zh-CN" sz="1100" dirty="0" err="1">
                <a:latin typeface="+mn-lt"/>
              </a:rPr>
              <a:t>MDAOutputIEFilter</a:t>
            </a:r>
            <a:r>
              <a:rPr lang="en-US" altLang="zh-CN" sz="1100" dirty="0">
                <a:latin typeface="+mn-lt"/>
              </a:rPr>
              <a:t> </a:t>
            </a:r>
            <a:endParaRPr lang="en-US" altLang="zh-CN" sz="1100" b="1" dirty="0">
              <a:latin typeface="+mn-lt"/>
            </a:endParaRPr>
          </a:p>
          <a:p>
            <a:r>
              <a:rPr lang="en-US" altLang="zh-CN" sz="1100" b="1" dirty="0">
                <a:latin typeface="+mn-lt"/>
              </a:rPr>
              <a:t>TS 28.105:</a:t>
            </a:r>
          </a:p>
          <a:p>
            <a:r>
              <a:rPr lang="en-US" altLang="zh-CN" sz="1100" dirty="0">
                <a:latin typeface="+mn-lt"/>
              </a:rPr>
              <a:t>[SA5#145e], 6.3-MAINT, GROUP#4 (S5-225144/S5-225205/S5-225207) AI/ML management terminologies and definitions and reference</a:t>
            </a:r>
          </a:p>
          <a:p>
            <a:r>
              <a:rPr lang="en-US" altLang="zh-CN" sz="1100" dirty="0">
                <a:latin typeface="+mn-lt"/>
              </a:rPr>
              <a:t>[SA5#145e], 6.3-MAINT, GROUP#5 (S5-225553/S5-225566/S5-225568) Rel-17 CR TS 28.105 Clarifications and corrections of Use cases, class definition and requirements. </a:t>
            </a:r>
            <a:endParaRPr lang="en-US" altLang="zh-CN" sz="1100" b="1" dirty="0">
              <a:latin typeface="+mn-lt"/>
            </a:endParaRPr>
          </a:p>
          <a:p>
            <a:r>
              <a:rPr lang="en-US" altLang="zh-CN" sz="1100" b="1" dirty="0">
                <a:latin typeface="+mn-lt"/>
              </a:rPr>
              <a:t>TS 28.310:</a:t>
            </a:r>
          </a:p>
          <a:p>
            <a:r>
              <a:rPr lang="en-US" altLang="zh-CN" sz="1100" dirty="0">
                <a:latin typeface="+mn-lt"/>
              </a:rPr>
              <a:t>[SA5#145e], 6.3-MAINT, S5-225222 Rel-17 CR TS 28.310 Solutions to calculate the energy consumption of </a:t>
            </a:r>
            <a:r>
              <a:rPr lang="en-US" altLang="zh-CN" sz="1100" dirty="0" smtClean="0">
                <a:latin typeface="+mn-lt"/>
              </a:rPr>
              <a:t>PNF/VNF/VNFCs</a:t>
            </a:r>
            <a:endParaRPr lang="en-US" altLang="zh-CN" sz="1100" b="1" dirty="0">
              <a:latin typeface="+mn-lt"/>
            </a:endParaRPr>
          </a:p>
          <a:p>
            <a:r>
              <a:rPr lang="en-US" altLang="zh-CN" sz="1100" b="1" dirty="0">
                <a:latin typeface="+mn-lt"/>
              </a:rPr>
              <a:t>TS 28.312:</a:t>
            </a:r>
          </a:p>
          <a:p>
            <a:r>
              <a:rPr lang="en-US" altLang="zh-CN" sz="1100" dirty="0">
                <a:latin typeface="+mn-lt"/>
              </a:rPr>
              <a:t>[SA5#145e], 6.3-MAINT, GROUP#6 (S5-225138/S5-225139/S5-225140/S5-225369) Rel-17 CR TS 28.312 update </a:t>
            </a:r>
            <a:endParaRPr lang="en-US" altLang="zh-CN" sz="1100" dirty="0" smtClean="0">
              <a:latin typeface="+mn-lt"/>
            </a:endParaRPr>
          </a:p>
        </p:txBody>
      </p:sp>
    </p:spTree>
    <p:extLst>
      <p:ext uri="{BB962C8B-B14F-4D97-AF65-F5344CB8AC3E}">
        <p14:creationId xmlns:p14="http://schemas.microsoft.com/office/powerpoint/2010/main" val="37691007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10470"/>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altLang="zh-CN" sz="3200" kern="0" dirty="0"/>
              <a:t>Rel-16/Rel-17 CRs (2/2)</a:t>
            </a:r>
            <a:endParaRPr lang="sv-SE" sz="3200" kern="0" dirty="0"/>
          </a:p>
        </p:txBody>
      </p:sp>
      <p:sp>
        <p:nvSpPr>
          <p:cNvPr id="10" name="文本框 9"/>
          <p:cNvSpPr txBox="1"/>
          <p:nvPr/>
        </p:nvSpPr>
        <p:spPr>
          <a:xfrm>
            <a:off x="139921" y="632903"/>
            <a:ext cx="9791870" cy="292388"/>
          </a:xfrm>
          <a:prstGeom prst="rect">
            <a:avLst/>
          </a:prstGeom>
          <a:solidFill>
            <a:srgbClr val="92D050"/>
          </a:solidFill>
        </p:spPr>
        <p:txBody>
          <a:bodyPr wrap="square" rtlCol="0">
            <a:spAutoFit/>
          </a:bodyPr>
          <a:lstStyle/>
          <a:p>
            <a:pPr algn="ctr"/>
            <a:r>
              <a:rPr lang="en-US" altLang="zh-CN" b="1" dirty="0">
                <a:solidFill>
                  <a:prstClr val="black"/>
                </a:solidFill>
              </a:rPr>
              <a:t>Working Progress</a:t>
            </a:r>
            <a:endParaRPr lang="zh-CN" altLang="en-US" b="1" dirty="0">
              <a:solidFill>
                <a:prstClr val="black"/>
              </a:solidFill>
            </a:endParaRPr>
          </a:p>
        </p:txBody>
      </p:sp>
      <p:sp>
        <p:nvSpPr>
          <p:cNvPr id="6" name="矩形 5"/>
          <p:cNvSpPr/>
          <p:nvPr/>
        </p:nvSpPr>
        <p:spPr>
          <a:xfrm>
            <a:off x="139920" y="925291"/>
            <a:ext cx="5750133" cy="5001369"/>
          </a:xfrm>
          <a:prstGeom prst="rect">
            <a:avLst/>
          </a:prstGeom>
          <a:solidFill>
            <a:schemeClr val="bg1"/>
          </a:solidFill>
        </p:spPr>
        <p:txBody>
          <a:bodyPr wrap="square">
            <a:spAutoFit/>
          </a:bodyPr>
          <a:lstStyle/>
          <a:p>
            <a:r>
              <a:rPr lang="en-US" altLang="zh-CN" sz="1100" b="1" dirty="0">
                <a:solidFill>
                  <a:prstClr val="black"/>
                </a:solidFill>
                <a:latin typeface="Calibri"/>
              </a:rPr>
              <a:t>The following topics were discussed in the meeting (cont’d).</a:t>
            </a:r>
          </a:p>
          <a:p>
            <a:endParaRPr lang="en-US" altLang="zh-CN" sz="1100" dirty="0">
              <a:solidFill>
                <a:prstClr val="black"/>
              </a:solidFill>
              <a:latin typeface="Calibri"/>
            </a:endParaRPr>
          </a:p>
          <a:p>
            <a:r>
              <a:rPr lang="en-US" altLang="zh-CN" sz="1100" b="1" dirty="0" smtClean="0">
                <a:solidFill>
                  <a:prstClr val="black"/>
                </a:solidFill>
                <a:latin typeface="Calibri"/>
              </a:rPr>
              <a:t>TS </a:t>
            </a:r>
            <a:r>
              <a:rPr lang="en-US" altLang="zh-CN" sz="1100" b="1" dirty="0">
                <a:solidFill>
                  <a:prstClr val="black"/>
                </a:solidFill>
                <a:latin typeface="Calibri"/>
              </a:rPr>
              <a:t>28.541:</a:t>
            </a:r>
          </a:p>
          <a:p>
            <a:r>
              <a:rPr lang="en-US" altLang="zh-CN" sz="1100" dirty="0">
                <a:solidFill>
                  <a:prstClr val="black"/>
                </a:solidFill>
                <a:latin typeface="Calibri"/>
              </a:rPr>
              <a:t>[SA5#145e], 6.3-MAINT, GROUP#14 (S5-225069/S5-225070/S5-225071/S5-225072/S5-225357/S5-225358/S5-225361/S5-225362/S5-225363/S5-225364) </a:t>
            </a:r>
            <a:r>
              <a:rPr lang="en-US" altLang="zh-CN" sz="1100" dirty="0" err="1">
                <a:solidFill>
                  <a:prstClr val="black"/>
                </a:solidFill>
                <a:latin typeface="Calibri"/>
              </a:rPr>
              <a:t>FiveQICharacteristics</a:t>
            </a:r>
            <a:r>
              <a:rPr lang="en-US" altLang="zh-CN" sz="1100" dirty="0">
                <a:solidFill>
                  <a:prstClr val="black"/>
                </a:solidFill>
                <a:latin typeface="Calibri"/>
              </a:rPr>
              <a:t>, </a:t>
            </a:r>
            <a:r>
              <a:rPr lang="en-US" altLang="zh-CN" sz="1100" dirty="0" err="1">
                <a:solidFill>
                  <a:prstClr val="black"/>
                </a:solidFill>
                <a:latin typeface="Calibri"/>
              </a:rPr>
              <a:t>AMFFunction</a:t>
            </a:r>
            <a:r>
              <a:rPr lang="en-US" altLang="zh-CN" sz="1100" dirty="0">
                <a:solidFill>
                  <a:prstClr val="black"/>
                </a:solidFill>
                <a:latin typeface="Calibri"/>
              </a:rPr>
              <a:t>, </a:t>
            </a:r>
            <a:r>
              <a:rPr lang="en-US" altLang="zh-CN" sz="1100" dirty="0" err="1">
                <a:solidFill>
                  <a:prstClr val="black"/>
                </a:solidFill>
                <a:latin typeface="Calibri"/>
              </a:rPr>
              <a:t>CNSliceSubnetProfile</a:t>
            </a:r>
            <a:r>
              <a:rPr lang="en-US" altLang="zh-CN" sz="1100" dirty="0">
                <a:solidFill>
                  <a:prstClr val="black"/>
                </a:solidFill>
                <a:latin typeface="Calibri"/>
              </a:rPr>
              <a:t>, </a:t>
            </a:r>
            <a:r>
              <a:rPr lang="en-US" altLang="zh-CN" sz="1100" dirty="0" err="1">
                <a:solidFill>
                  <a:prstClr val="black"/>
                </a:solidFill>
                <a:latin typeface="Calibri"/>
              </a:rPr>
              <a:t>TaiList</a:t>
            </a:r>
            <a:r>
              <a:rPr lang="en-US" altLang="zh-CN" sz="1100" dirty="0">
                <a:solidFill>
                  <a:prstClr val="black"/>
                </a:solidFill>
                <a:latin typeface="Calibri"/>
              </a:rPr>
              <a:t> and Federated network modelling</a:t>
            </a:r>
          </a:p>
          <a:p>
            <a:r>
              <a:rPr lang="en-US" altLang="zh-CN" sz="1100" dirty="0">
                <a:solidFill>
                  <a:prstClr val="black"/>
                </a:solidFill>
                <a:latin typeface="Calibri"/>
              </a:rPr>
              <a:t>[SA5#145e], 6.3-MAINT, GROUP#15 (S5-225076/S5-225077) TS 28.541 Rel17 Correction to </a:t>
            </a:r>
            <a:r>
              <a:rPr lang="en-US" altLang="zh-CN" sz="1100" dirty="0" err="1">
                <a:solidFill>
                  <a:prstClr val="black"/>
                </a:solidFill>
                <a:latin typeface="Calibri"/>
              </a:rPr>
              <a:t>DESManagementFunction</a:t>
            </a:r>
            <a:r>
              <a:rPr lang="en-US" altLang="zh-CN" sz="1100" dirty="0">
                <a:solidFill>
                  <a:prstClr val="black"/>
                </a:solidFill>
                <a:latin typeface="Calibri"/>
              </a:rPr>
              <a:t> and </a:t>
            </a:r>
            <a:r>
              <a:rPr lang="en-US" altLang="zh-CN" sz="1100" dirty="0" err="1">
                <a:solidFill>
                  <a:prstClr val="black"/>
                </a:solidFill>
                <a:latin typeface="Calibri"/>
              </a:rPr>
              <a:t>CESManagementFunction</a:t>
            </a:r>
            <a:r>
              <a:rPr lang="en-US" altLang="zh-CN" sz="1100" dirty="0">
                <a:solidFill>
                  <a:prstClr val="black"/>
                </a:solidFill>
                <a:latin typeface="Calibri"/>
              </a:rPr>
              <a:t> </a:t>
            </a:r>
            <a:r>
              <a:rPr lang="en-US" altLang="zh-CN" sz="1100" dirty="0" err="1">
                <a:solidFill>
                  <a:prstClr val="black"/>
                </a:solidFill>
                <a:latin typeface="Calibri"/>
              </a:rPr>
              <a:t>networkSliceSharingIndicator</a:t>
            </a:r>
            <a:endParaRPr lang="en-US" altLang="zh-CN" sz="1100" dirty="0">
              <a:solidFill>
                <a:prstClr val="black"/>
              </a:solidFill>
              <a:latin typeface="Calibri"/>
            </a:endParaRPr>
          </a:p>
          <a:p>
            <a:r>
              <a:rPr lang="en-US" altLang="zh-CN" sz="1100" dirty="0">
                <a:solidFill>
                  <a:prstClr val="black"/>
                </a:solidFill>
                <a:latin typeface="Calibri"/>
              </a:rPr>
              <a:t>[SA5#145e], 6.3-MAINT, GROUP#16 (S5-225092/S5-225093/S5-225094/S5-225095) Rel-17 CR TS28.541 Correction to </a:t>
            </a:r>
            <a:r>
              <a:rPr lang="en-US" altLang="zh-CN" sz="1100" dirty="0" err="1">
                <a:solidFill>
                  <a:prstClr val="black"/>
                </a:solidFill>
                <a:latin typeface="Calibri"/>
              </a:rPr>
              <a:t>serviceType</a:t>
            </a:r>
            <a:r>
              <a:rPr lang="en-US" altLang="zh-CN" sz="1100" dirty="0">
                <a:solidFill>
                  <a:prstClr val="black"/>
                </a:solidFill>
                <a:latin typeface="Calibri"/>
              </a:rPr>
              <a:t> attribute, Add missing attributes from </a:t>
            </a:r>
            <a:r>
              <a:rPr lang="en-US" altLang="zh-CN" sz="1100" dirty="0" err="1">
                <a:solidFill>
                  <a:prstClr val="black"/>
                </a:solidFill>
                <a:latin typeface="Calibri"/>
              </a:rPr>
              <a:t>serviceProfile</a:t>
            </a:r>
            <a:r>
              <a:rPr lang="en-US" altLang="zh-CN" sz="1100" dirty="0">
                <a:solidFill>
                  <a:prstClr val="black"/>
                </a:solidFill>
                <a:latin typeface="Calibri"/>
              </a:rPr>
              <a:t> to </a:t>
            </a:r>
            <a:r>
              <a:rPr lang="en-US" altLang="zh-CN" sz="1100" dirty="0" err="1">
                <a:solidFill>
                  <a:prstClr val="black"/>
                </a:solidFill>
                <a:latin typeface="Calibri"/>
              </a:rPr>
              <a:t>sliceProfile</a:t>
            </a:r>
            <a:endParaRPr lang="en-US" altLang="zh-CN" sz="1100" dirty="0">
              <a:solidFill>
                <a:prstClr val="black"/>
              </a:solidFill>
              <a:latin typeface="Calibri"/>
            </a:endParaRPr>
          </a:p>
          <a:p>
            <a:r>
              <a:rPr lang="en-US" altLang="zh-CN" sz="1100" dirty="0">
                <a:solidFill>
                  <a:prstClr val="black"/>
                </a:solidFill>
                <a:latin typeface="Calibri"/>
              </a:rPr>
              <a:t>[SA5#145e], 6.3-MAINT, GROUP#17 (S5-225150/ S5-225151) Rel-17 CR TS 28.541 add missing </a:t>
            </a:r>
            <a:r>
              <a:rPr lang="en-US" altLang="zh-CN" sz="1100" dirty="0" err="1">
                <a:solidFill>
                  <a:prstClr val="black"/>
                </a:solidFill>
                <a:latin typeface="Calibri"/>
              </a:rPr>
              <a:t>notifyMOIChanges</a:t>
            </a:r>
            <a:endParaRPr lang="en-US" altLang="zh-CN" sz="1100" dirty="0">
              <a:solidFill>
                <a:prstClr val="black"/>
              </a:solidFill>
              <a:latin typeface="Calibri"/>
            </a:endParaRPr>
          </a:p>
          <a:p>
            <a:r>
              <a:rPr lang="en-US" altLang="zh-CN" sz="1100" dirty="0">
                <a:solidFill>
                  <a:prstClr val="black"/>
                </a:solidFill>
                <a:latin typeface="Calibri"/>
              </a:rPr>
              <a:t>[SA5#145e], 6.3-MAINT, GROUP#18 (S5-225165/S5-225166) Rel-17 CR 28.541 Correction on two SLA attributes</a:t>
            </a:r>
          </a:p>
          <a:p>
            <a:r>
              <a:rPr lang="en-US" altLang="zh-CN" sz="1100" dirty="0">
                <a:solidFill>
                  <a:prstClr val="black"/>
                </a:solidFill>
                <a:latin typeface="Calibri"/>
              </a:rPr>
              <a:t>[SA5#145e], 6.3-MAINT, GROUP#19 (S5-225225/S5-225226/S5-225229/S5-225600) Rel-17 CR 28.541 update EASDF IOC and </a:t>
            </a:r>
            <a:r>
              <a:rPr lang="en-US" altLang="zh-CN" sz="1100" dirty="0" err="1">
                <a:solidFill>
                  <a:prstClr val="black"/>
                </a:solidFill>
                <a:latin typeface="Calibri"/>
              </a:rPr>
              <a:t>coverageAreaTAList</a:t>
            </a:r>
            <a:r>
              <a:rPr lang="en-US" altLang="zh-CN" sz="1100" dirty="0">
                <a:solidFill>
                  <a:prstClr val="black"/>
                </a:solidFill>
                <a:latin typeface="Calibri"/>
              </a:rPr>
              <a:t> </a:t>
            </a:r>
          </a:p>
          <a:p>
            <a:r>
              <a:rPr lang="en-US" altLang="zh-CN" sz="1100" dirty="0">
                <a:solidFill>
                  <a:prstClr val="black"/>
                </a:solidFill>
                <a:latin typeface="Calibri"/>
              </a:rPr>
              <a:t>[SA5#145e], 6.3-MAINT, GROUP#20 (S5-225307/S5-225315) YANG Corrections</a:t>
            </a:r>
          </a:p>
          <a:p>
            <a:r>
              <a:rPr lang="en-US" altLang="zh-CN" sz="1100" dirty="0">
                <a:solidFill>
                  <a:prstClr val="black"/>
                </a:solidFill>
                <a:latin typeface="Calibri"/>
              </a:rPr>
              <a:t>[SA5#145e], 6.3-MAINT, GROUP#21 (S5-225557/S5-225558/S5-225559/S5-225560/S5-225561) Clarify and update state management for network slicing</a:t>
            </a:r>
          </a:p>
          <a:p>
            <a:r>
              <a:rPr lang="en-US" altLang="zh-CN" sz="1100" b="1" dirty="0">
                <a:solidFill>
                  <a:prstClr val="black"/>
                </a:solidFill>
                <a:latin typeface="Calibri"/>
              </a:rPr>
              <a:t>TS 28.552:</a:t>
            </a:r>
          </a:p>
          <a:p>
            <a:r>
              <a:rPr lang="en-US" altLang="zh-CN" sz="1100" dirty="0">
                <a:solidFill>
                  <a:prstClr val="black"/>
                </a:solidFill>
                <a:latin typeface="Calibri"/>
              </a:rPr>
              <a:t>[SA5#145e], 6.3-MAINT, GROUP#22 (S5-225325/S5-225326) CR 28.552 Clarification of inter-system too early and too late handover failures and unnecessary handovers for inter-system </a:t>
            </a:r>
            <a:r>
              <a:rPr lang="en-US" altLang="zh-CN" sz="1100" dirty="0" smtClean="0">
                <a:solidFill>
                  <a:prstClr val="black"/>
                </a:solidFill>
                <a:latin typeface="Calibri"/>
              </a:rPr>
              <a:t>mobility</a:t>
            </a:r>
            <a:endParaRPr lang="en-US" altLang="zh-CN" sz="1100" dirty="0">
              <a:solidFill>
                <a:prstClr val="black"/>
              </a:solidFill>
              <a:latin typeface="Calibri"/>
            </a:endParaRPr>
          </a:p>
          <a:p>
            <a:r>
              <a:rPr lang="en-US" altLang="zh-CN" sz="1100" b="1" dirty="0">
                <a:solidFill>
                  <a:prstClr val="black"/>
                </a:solidFill>
                <a:latin typeface="Calibri"/>
              </a:rPr>
              <a:t>TS 28.554:</a:t>
            </a:r>
          </a:p>
          <a:p>
            <a:r>
              <a:rPr lang="en-US" altLang="zh-CN" sz="1100" dirty="0">
                <a:solidFill>
                  <a:prstClr val="black"/>
                </a:solidFill>
                <a:latin typeface="Calibri"/>
              </a:rPr>
              <a:t>[SA5#145e], 6.3-MAINT, GROUP#23 (S5-225219/ S5-225220/S5-225221) CR TS 28.554 Correct wrong measurement names in KPI </a:t>
            </a:r>
            <a:r>
              <a:rPr lang="en-US" altLang="zh-CN" sz="1100" dirty="0" err="1">
                <a:solidFill>
                  <a:prstClr val="black"/>
                </a:solidFill>
                <a:latin typeface="Calibri"/>
              </a:rPr>
              <a:t>definition,Correct</a:t>
            </a:r>
            <a:r>
              <a:rPr lang="en-US" altLang="zh-CN" sz="1100" dirty="0">
                <a:solidFill>
                  <a:prstClr val="black"/>
                </a:solidFill>
                <a:latin typeface="Calibri"/>
              </a:rPr>
              <a:t> 5G energy consumption definitions</a:t>
            </a:r>
          </a:p>
          <a:p>
            <a:r>
              <a:rPr lang="en-US" altLang="zh-CN" sz="1100" dirty="0">
                <a:solidFill>
                  <a:prstClr val="black"/>
                </a:solidFill>
                <a:latin typeface="Calibri"/>
              </a:rPr>
              <a:t>[SA5#145e], 6.3-MAINT, GROUP#24 (S5-225542/S5-225543) CR TS 28.554 Updating Packet transmission reliability KPI in DL on </a:t>
            </a:r>
            <a:r>
              <a:rPr lang="en-US" altLang="zh-CN" sz="1100" dirty="0" smtClean="0">
                <a:solidFill>
                  <a:prstClr val="black"/>
                </a:solidFill>
                <a:latin typeface="Calibri"/>
              </a:rPr>
              <a:t>N3</a:t>
            </a:r>
            <a:endParaRPr lang="en-US" altLang="zh-CN" sz="1100" dirty="0">
              <a:solidFill>
                <a:prstClr val="black"/>
              </a:solidFill>
              <a:latin typeface="Calibri"/>
            </a:endParaRPr>
          </a:p>
        </p:txBody>
      </p:sp>
      <p:sp>
        <p:nvSpPr>
          <p:cNvPr id="2" name="矩形 1"/>
          <p:cNvSpPr/>
          <p:nvPr/>
        </p:nvSpPr>
        <p:spPr>
          <a:xfrm>
            <a:off x="6095999" y="1007669"/>
            <a:ext cx="5972434" cy="5339923"/>
          </a:xfrm>
          <a:prstGeom prst="rect">
            <a:avLst/>
          </a:prstGeom>
          <a:solidFill>
            <a:schemeClr val="bg1"/>
          </a:solidFill>
        </p:spPr>
        <p:txBody>
          <a:bodyPr wrap="square">
            <a:spAutoFit/>
          </a:bodyPr>
          <a:lstStyle/>
          <a:p>
            <a:r>
              <a:rPr lang="en-US" altLang="zh-CN" sz="1100" b="1" dirty="0" smtClean="0">
                <a:solidFill>
                  <a:prstClr val="black"/>
                </a:solidFill>
                <a:latin typeface="Calibri"/>
              </a:rPr>
              <a:t>TS </a:t>
            </a:r>
            <a:r>
              <a:rPr lang="en-US" altLang="zh-CN" sz="1100" b="1" dirty="0">
                <a:solidFill>
                  <a:prstClr val="black"/>
                </a:solidFill>
                <a:latin typeface="Calibri"/>
              </a:rPr>
              <a:t>28.622&amp; 28.623:</a:t>
            </a:r>
          </a:p>
          <a:p>
            <a:r>
              <a:rPr lang="en-US" altLang="zh-CN" sz="1100" dirty="0">
                <a:solidFill>
                  <a:prstClr val="black"/>
                </a:solidFill>
                <a:latin typeface="Calibri"/>
              </a:rPr>
              <a:t>[SA5#145e], 6.3-MAINT, GROUP#25 (S5-225170/ S5-225171) add excess packet delay </a:t>
            </a:r>
            <a:r>
              <a:rPr lang="en-US" altLang="zh-CN" sz="1100" dirty="0" err="1">
                <a:solidFill>
                  <a:prstClr val="black"/>
                </a:solidFill>
                <a:latin typeface="Calibri"/>
              </a:rPr>
              <a:t>threshould</a:t>
            </a:r>
            <a:r>
              <a:rPr lang="en-US" altLang="zh-CN" sz="1100" dirty="0">
                <a:solidFill>
                  <a:prstClr val="black"/>
                </a:solidFill>
                <a:latin typeface="Calibri"/>
              </a:rPr>
              <a:t> for </a:t>
            </a:r>
            <a:r>
              <a:rPr lang="en-US" altLang="zh-CN" sz="1100" dirty="0" err="1">
                <a:solidFill>
                  <a:prstClr val="black"/>
                </a:solidFill>
                <a:latin typeface="Calibri"/>
              </a:rPr>
              <a:t>signalling</a:t>
            </a:r>
            <a:r>
              <a:rPr lang="en-US" altLang="zh-CN" sz="1100" dirty="0">
                <a:solidFill>
                  <a:prstClr val="black"/>
                </a:solidFill>
                <a:latin typeface="Calibri"/>
              </a:rPr>
              <a:t>-based and management-based MDT</a:t>
            </a:r>
          </a:p>
          <a:p>
            <a:r>
              <a:rPr lang="en-US" altLang="zh-CN" sz="1100" dirty="0">
                <a:solidFill>
                  <a:prstClr val="black"/>
                </a:solidFill>
                <a:latin typeface="Calibri"/>
              </a:rPr>
              <a:t>[SA5#145e], 6.3-MAINT, GROUP#26 (S5-225210/S5-225212) YANG Corrections</a:t>
            </a:r>
          </a:p>
          <a:p>
            <a:r>
              <a:rPr lang="en-US" altLang="zh-CN" sz="1100" dirty="0">
                <a:solidFill>
                  <a:prstClr val="black"/>
                </a:solidFill>
                <a:latin typeface="Calibri"/>
              </a:rPr>
              <a:t>[SA5#145e], 6.3-MAINT, GROUP#27 (S5-225223/S5-225224) CR 28.623 adding missing interface for SMF</a:t>
            </a:r>
          </a:p>
          <a:p>
            <a:r>
              <a:rPr lang="en-US" altLang="zh-CN" sz="1100" dirty="0">
                <a:solidFill>
                  <a:prstClr val="black"/>
                </a:solidFill>
                <a:latin typeface="Calibri"/>
              </a:rPr>
              <a:t>[SA5#145e], 6.3-MAINT, S5-225335 Rel-17 CR 28.622 Include already approved changes or enhancements of attribute properties for IOC </a:t>
            </a:r>
            <a:r>
              <a:rPr lang="en-US" altLang="zh-CN" sz="1100" dirty="0" err="1">
                <a:solidFill>
                  <a:prstClr val="black"/>
                </a:solidFill>
                <a:latin typeface="Calibri"/>
              </a:rPr>
              <a:t>ManagementDataCollection</a:t>
            </a:r>
            <a:endParaRPr lang="en-US" altLang="zh-CN" sz="1100" dirty="0">
              <a:solidFill>
                <a:prstClr val="black"/>
              </a:solidFill>
              <a:latin typeface="Calibri"/>
            </a:endParaRPr>
          </a:p>
          <a:p>
            <a:r>
              <a:rPr lang="en-US" altLang="zh-CN" sz="1100" dirty="0">
                <a:solidFill>
                  <a:prstClr val="black"/>
                </a:solidFill>
                <a:latin typeface="Calibri"/>
              </a:rPr>
              <a:t>[SA5#145e], 6.3-MAINT, GROUP#28 (S5-225336/S5-225337/S5-225544/S5-225545) CR 28.622 Correction of attribute names </a:t>
            </a:r>
          </a:p>
          <a:p>
            <a:r>
              <a:rPr lang="en-US" altLang="zh-CN" sz="1100" dirty="0">
                <a:solidFill>
                  <a:prstClr val="black"/>
                </a:solidFill>
                <a:latin typeface="Calibri"/>
              </a:rPr>
              <a:t>[SA5#145e], 6.3-MAINT, S5-225518 CR Rel-17 28.622 Generalize the </a:t>
            </a:r>
            <a:r>
              <a:rPr lang="en-US" altLang="zh-CN" sz="1100" dirty="0" err="1">
                <a:solidFill>
                  <a:prstClr val="black"/>
                </a:solidFill>
                <a:latin typeface="Calibri"/>
              </a:rPr>
              <a:t>ThresholdInfo</a:t>
            </a:r>
            <a:r>
              <a:rPr lang="en-US" altLang="zh-CN" sz="1100" dirty="0">
                <a:solidFill>
                  <a:prstClr val="black"/>
                </a:solidFill>
                <a:latin typeface="Calibri"/>
              </a:rPr>
              <a:t> data type</a:t>
            </a:r>
          </a:p>
          <a:p>
            <a:r>
              <a:rPr lang="en-US" altLang="zh-CN" sz="1100" b="1" dirty="0" smtClean="0">
                <a:solidFill>
                  <a:prstClr val="black"/>
                </a:solidFill>
                <a:latin typeface="Calibri"/>
              </a:rPr>
              <a:t>TS </a:t>
            </a:r>
            <a:r>
              <a:rPr lang="en-US" altLang="zh-CN" sz="1100" b="1" dirty="0">
                <a:solidFill>
                  <a:prstClr val="black"/>
                </a:solidFill>
                <a:latin typeface="Calibri"/>
              </a:rPr>
              <a:t>32.158:</a:t>
            </a:r>
          </a:p>
          <a:p>
            <a:r>
              <a:rPr lang="en-US" altLang="zh-CN" sz="1100" dirty="0">
                <a:solidFill>
                  <a:prstClr val="black"/>
                </a:solidFill>
                <a:latin typeface="Calibri"/>
              </a:rPr>
              <a:t>[SA5#145e], 6.3-MAINT, GROUP#29 (S5-225377/S5-225378/ S5-225386/S5-225387) Rel-16 CR 32.158 Align examples for DNs and URIs, Correct and clarify numerous smaller issues</a:t>
            </a:r>
          </a:p>
          <a:p>
            <a:r>
              <a:rPr lang="en-US" altLang="zh-CN" sz="1100" dirty="0">
                <a:solidFill>
                  <a:prstClr val="black"/>
                </a:solidFill>
                <a:latin typeface="Calibri"/>
              </a:rPr>
              <a:t>[SA5#145e], 6.3-MAINT, GROUP#30 (S5-225379/S5-225380/S5-225381/S5-225382/S5-225383/S5-225384/S5-225393/S5-225399) Clarify concept of </a:t>
            </a:r>
            <a:r>
              <a:rPr lang="en-US" altLang="zh-CN" sz="1100" dirty="0" err="1">
                <a:solidFill>
                  <a:prstClr val="black"/>
                </a:solidFill>
                <a:latin typeface="Calibri"/>
              </a:rPr>
              <a:t>MnS</a:t>
            </a:r>
            <a:r>
              <a:rPr lang="en-US" altLang="zh-CN" sz="1100" dirty="0">
                <a:solidFill>
                  <a:prstClr val="black"/>
                </a:solidFill>
                <a:latin typeface="Calibri"/>
              </a:rPr>
              <a:t> root, leaf resources, HTTP POST PUT, JSON Patch test</a:t>
            </a:r>
          </a:p>
          <a:p>
            <a:r>
              <a:rPr lang="en-US" altLang="zh-CN" sz="1100" b="1" dirty="0" smtClean="0">
                <a:solidFill>
                  <a:prstClr val="black"/>
                </a:solidFill>
                <a:latin typeface="Calibri"/>
              </a:rPr>
              <a:t>TS </a:t>
            </a:r>
            <a:r>
              <a:rPr lang="en-US" altLang="zh-CN" sz="1100" b="1" dirty="0">
                <a:solidFill>
                  <a:prstClr val="black"/>
                </a:solidFill>
                <a:latin typeface="Calibri"/>
              </a:rPr>
              <a:t>32.421&amp;32.422&amp;32.423:</a:t>
            </a:r>
          </a:p>
          <a:p>
            <a:r>
              <a:rPr lang="en-US" altLang="zh-CN" sz="1100" dirty="0">
                <a:solidFill>
                  <a:prstClr val="black"/>
                </a:solidFill>
                <a:latin typeface="Calibri"/>
              </a:rPr>
              <a:t>[SA5#145e], 6.3-MAINT, GROUP#31 (S5-225532/S5-225533/S5-225534/S5-225535) CR 32.421/32.422 Enhancement of scope regarding RCEF</a:t>
            </a:r>
          </a:p>
          <a:p>
            <a:r>
              <a:rPr lang="en-US" altLang="zh-CN" sz="1100" dirty="0">
                <a:solidFill>
                  <a:prstClr val="black"/>
                </a:solidFill>
                <a:latin typeface="Calibri"/>
              </a:rPr>
              <a:t>[SA5#145e], 6.3-MAINT, GROUP#32 (S5-225107/S5-225108) CR 32.423 GPB schema fix for trace streaming</a:t>
            </a:r>
          </a:p>
          <a:p>
            <a:r>
              <a:rPr lang="en-US" altLang="zh-CN" sz="1100" dirty="0">
                <a:solidFill>
                  <a:prstClr val="black"/>
                </a:solidFill>
                <a:latin typeface="Calibri"/>
              </a:rPr>
              <a:t>[SA5#145e], 6.3-MAINT, GROUP#33 (S5-225109/S5-225117/S5-225118/S5-225169/S5-225322) Correcting Support Qualifier for </a:t>
            </a:r>
            <a:r>
              <a:rPr lang="en-US" altLang="zh-CN" sz="1100" dirty="0" err="1">
                <a:solidFill>
                  <a:prstClr val="black"/>
                </a:solidFill>
                <a:latin typeface="Calibri"/>
              </a:rPr>
              <a:t>jobId</a:t>
            </a:r>
            <a:r>
              <a:rPr lang="en-US" altLang="zh-CN" sz="1100" dirty="0">
                <a:solidFill>
                  <a:prstClr val="black"/>
                </a:solidFill>
                <a:latin typeface="Calibri"/>
              </a:rPr>
              <a:t> attribute, Correcting referenced RAN3 RRC IE, add excess packet delay threshold, Clarification list IE</a:t>
            </a:r>
          </a:p>
          <a:p>
            <a:r>
              <a:rPr lang="en-US" altLang="zh-CN" sz="1100" dirty="0">
                <a:solidFill>
                  <a:prstClr val="black"/>
                </a:solidFill>
                <a:latin typeface="Calibri"/>
              </a:rPr>
              <a:t>[SA5#145e], 6.3-MAINT, S5-225601 Rel-17 CR 28.622 Correcting Support Qualifier for </a:t>
            </a:r>
            <a:r>
              <a:rPr lang="en-US" altLang="zh-CN" sz="1100" dirty="0" err="1">
                <a:solidFill>
                  <a:prstClr val="black"/>
                </a:solidFill>
                <a:latin typeface="Calibri"/>
              </a:rPr>
              <a:t>jobId</a:t>
            </a:r>
            <a:r>
              <a:rPr lang="en-US" altLang="zh-CN" sz="1100" dirty="0">
                <a:solidFill>
                  <a:prstClr val="black"/>
                </a:solidFill>
                <a:latin typeface="Calibri"/>
              </a:rPr>
              <a:t> attribute</a:t>
            </a:r>
          </a:p>
          <a:p>
            <a:r>
              <a:rPr lang="en-US" altLang="zh-CN" sz="1100" dirty="0">
                <a:solidFill>
                  <a:prstClr val="black"/>
                </a:solidFill>
                <a:latin typeface="Calibri"/>
              </a:rPr>
              <a:t>[SA5#145e], 6.3-MAINT, GROUP#34 (S5-225350/S5-225351) Correction on NG-RAN activation mechanism</a:t>
            </a:r>
          </a:p>
          <a:p>
            <a:r>
              <a:rPr lang="en-US" altLang="zh-CN" sz="1100" b="1" dirty="0" smtClean="0">
                <a:solidFill>
                  <a:prstClr val="black"/>
                </a:solidFill>
                <a:latin typeface="Calibri"/>
              </a:rPr>
              <a:t>TS </a:t>
            </a:r>
            <a:r>
              <a:rPr lang="en-US" altLang="zh-CN" sz="1100" b="1" dirty="0">
                <a:solidFill>
                  <a:prstClr val="black"/>
                </a:solidFill>
                <a:latin typeface="Calibri"/>
              </a:rPr>
              <a:t>28.622&amp; 28.623&amp;32.422:</a:t>
            </a:r>
          </a:p>
          <a:p>
            <a:r>
              <a:rPr lang="en-US" altLang="zh-CN" sz="1100" dirty="0">
                <a:solidFill>
                  <a:prstClr val="black"/>
                </a:solidFill>
                <a:latin typeface="Calibri"/>
              </a:rPr>
              <a:t>[SA5#145e], 6.3-MAINT, GROUP#35 (S5-225111/S5-225112/S5-225113/S5-225167/S5-225168/S5-225352) Report Amount for M4, M5, M6 and M7 measurements in LTE</a:t>
            </a:r>
          </a:p>
        </p:txBody>
      </p:sp>
    </p:spTree>
    <p:extLst>
      <p:ext uri="{BB962C8B-B14F-4D97-AF65-F5344CB8AC3E}">
        <p14:creationId xmlns:p14="http://schemas.microsoft.com/office/powerpoint/2010/main" val="4215467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200474</TotalTime>
  <Words>8456</Words>
  <Application>Microsoft Office PowerPoint</Application>
  <PresentationFormat>宽屏</PresentationFormat>
  <Paragraphs>2035</Paragraphs>
  <Slides>37</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37</vt:i4>
      </vt:variant>
    </vt:vector>
  </HeadingPairs>
  <TitlesOfParts>
    <vt:vector size="50" baseType="lpstr">
      <vt:lpstr>CG Times (WN)</vt:lpstr>
      <vt:lpstr>Liberation Sans</vt:lpstr>
      <vt:lpstr>MS Mincho</vt:lpstr>
      <vt:lpstr>ＭＳ Ｐゴシック</vt:lpstr>
      <vt:lpstr>ＭＳ Ｐゴシック</vt:lpstr>
      <vt:lpstr>宋体</vt:lpstr>
      <vt:lpstr>宋体</vt:lpstr>
      <vt:lpstr>微软雅黑</vt:lpstr>
      <vt:lpstr>Arial</vt:lpstr>
      <vt:lpstr>Calibri</vt:lpstr>
      <vt:lpstr>Times New Roman</vt:lpstr>
      <vt:lpstr>Wingdings</vt:lpstr>
      <vt:lpstr>Office Theme</vt:lpstr>
      <vt:lpstr>    SA5 OAM&amp;P Exec Report SA5#145e, 15 – 24 August, 2022 e-meeting </vt:lpstr>
      <vt:lpstr>Incoming LSs (SA5 level)</vt:lpstr>
      <vt:lpstr>Incoming LSs (OAM SWG level)</vt:lpstr>
      <vt:lpstr>Outgoing LSs</vt:lpstr>
      <vt:lpstr>PowerPoint 演示文稿</vt:lpstr>
      <vt:lpstr>PowerPoint 演示文稿</vt:lpstr>
      <vt:lpstr>Overview of Rel-18 SA5 OAM ongoing WIs/SIs</vt:lpstr>
      <vt:lpstr>PowerPoint 演示文稿</vt:lpstr>
      <vt:lpstr>PowerPoint 演示文稿</vt:lpstr>
      <vt:lpstr>Summary - SA5 Rel-18 WI progress</vt:lpstr>
      <vt:lpstr>Rel-18 WI - Intelligence and Automation</vt:lpstr>
      <vt:lpstr>Rel-18 WI - Management Architecture and Mechanisms (1/2)</vt:lpstr>
      <vt:lpstr>Rel-18 WI - Management Architecture and Mechanisms (2/2)</vt:lpstr>
      <vt:lpstr>Rel-18 WI - Support of New Services</vt:lpstr>
      <vt:lpstr>Summary - Rel-18 SI - Intelligence and Automation </vt:lpstr>
      <vt:lpstr>Rel-18 SI - Intelligence and Automation (1/4) </vt:lpstr>
      <vt:lpstr>Rel-18 SI - Intelligence and Automation (2/4) </vt:lpstr>
      <vt:lpstr>Rel-18 SI - Intelligence and Automation (3/4) </vt:lpstr>
      <vt:lpstr>Rel-18 SI - Intelligence and Automation (4/4) </vt:lpstr>
      <vt:lpstr>Summary Rel-18 SI - Management Architecture and Mechanisms </vt:lpstr>
      <vt:lpstr>Rel-18 SI - Management Architecture and Mechanisms (1/4) </vt:lpstr>
      <vt:lpstr>Rel-18 SI - Management Architecture and Mechanisms (2/4) </vt:lpstr>
      <vt:lpstr>Rel-18 SI - Management Architecture and Mechanisms (3/4) </vt:lpstr>
      <vt:lpstr>Rel-18 SI - Management Architecture and Mechanisms (4/4) </vt:lpstr>
      <vt:lpstr>Summary - Rel-18 SI - Support of New Services</vt:lpstr>
      <vt:lpstr>Rel-18 SI - Support of New Services (1/4) </vt:lpstr>
      <vt:lpstr>Rel-18 SI - Support of New Services (2/4) </vt:lpstr>
      <vt:lpstr>Rel-18 SI - Support of New Services (3/4) </vt:lpstr>
      <vt:lpstr>List of latest DraftCRs </vt:lpstr>
      <vt:lpstr>New action items from this meeting</vt:lpstr>
      <vt:lpstr>TRs / TSs to be sent to SA#97-e </vt:lpstr>
      <vt:lpstr>TRs / TSs to be sent to Edithelp  </vt:lpstr>
      <vt:lpstr>Rapporteur calls (draft plan after SA5#145e)</vt:lpstr>
      <vt:lpstr>Thank you!</vt:lpstr>
      <vt:lpstr>PowerPoint 演示文稿</vt:lpstr>
      <vt:lpstr>PowerPoint 演示文稿</vt:lpstr>
      <vt:lpstr>PowerPoint 演示文稿</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Zou Lan</dc:creator>
  <dc:description>© 2009  All rights reserved</dc:description>
  <cp:lastModifiedBy>0904</cp:lastModifiedBy>
  <cp:revision>4975</cp:revision>
  <dcterms:created xsi:type="dcterms:W3CDTF">2008-08-30T09:32:10Z</dcterms:created>
  <dcterms:modified xsi:type="dcterms:W3CDTF">2022-09-05T09:26:35Z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(3)+8TBvV2Y8/Hr4DguP1zE0fnKrnUo2zpYGU+xVL8ML2bdM3WVUObQcgzU8LcVbhpRzI4hrEY5
7WnxfxL+Axh9jHGpP/suRSafccP0YGQ9Rv61phBCkMMTaGxaKdQSVNYhA9qk8MFJuVD4Vyfx
pLarw7aROaHObidp18EV/rUfEiewqSGwTio4S9xYaDKaVXnWHi036xrgdMY3Sp40kJc7eSk1
8Q3SbNwhbj7/6KjBWK</vt:lpwstr>
  </property>
  <property fmtid="{D5CDD505-2E9C-101B-9397-08002B2CF9AE}" pid="3" name="_2015_ms_pID_7253431">
    <vt:lpwstr>ogV9drjiKCbh/RxG/62zHstAlUPr0ZeVEzj+tkyHZyV60lFknOYQC5
xmNWV4A85g4yabM6D3aIw3VY4xiUJj0WFuZ2l7s5zfstqDfP3+dhXtFh7FLirax+vG+wb+VT
CS/b97cSLO6Gp81iZtoBtGi8eGyZltfd12jLZoOVUtbKUwTXIHVMag/qMobLRq76K66X+WGN
8gaBjztwLB+1d0GkMr2APG/zO6a0ZenQnbb3</vt:lpwstr>
  </property>
  <property fmtid="{D5CDD505-2E9C-101B-9397-08002B2CF9AE}" pid="4" name="_2015_ms_pID_7253432">
    <vt:lpwstr>9XIfyQtnee1m5tPx6BbqBig=</vt:lpwstr>
  </property>
  <property fmtid="{D5CDD505-2E9C-101B-9397-08002B2CF9AE}" pid="5" name="_readonly">
    <vt:lpwstr/>
  </property>
  <property fmtid="{D5CDD505-2E9C-101B-9397-08002B2CF9AE}" pid="6" name="_change">
    <vt:lpwstr/>
  </property>
  <property fmtid="{D5CDD505-2E9C-101B-9397-08002B2CF9AE}" pid="7" name="_full-control">
    <vt:lpwstr/>
  </property>
  <property fmtid="{D5CDD505-2E9C-101B-9397-08002B2CF9AE}" pid="8" name="sflag">
    <vt:lpwstr>1662369940</vt:lpwstr>
  </property>
</Properties>
</file>